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2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Lst>
  <p:sldSz cx="9144000" cy="5143500" type="screen16x9"/>
  <p:notesSz cx="6858000" cy="9144000"/>
  <p:embeddedFontLst>
    <p:embeddedFont>
      <p:font typeface="Caveat" panose="020B0604020202020204" charset="0"/>
      <p:regular r:id="rId26"/>
      <p:bold r:id="rId27"/>
    </p:embeddedFont>
    <p:embeddedFont>
      <p:font typeface="Encode Sans Semi Condensed" panose="020B0604020202020204" charset="0"/>
      <p:regular r:id="rId28"/>
      <p:bold r:id="rId29"/>
    </p:embeddedFont>
    <p:embeddedFont>
      <p:font typeface="Fira Sans Extra Condensed" panose="020B0503050000020004" pitchFamily="34" charset="0"/>
      <p:regular r:id="rId30"/>
      <p:bold r:id="rId31"/>
      <p:italic r:id="rId32"/>
      <p:boldItalic r:id="rId33"/>
    </p:embeddedFont>
    <p:embeddedFont>
      <p:font typeface="Fira Sans Extra Condensed SemiBold" panose="020B0604020202020204" charset="0"/>
      <p:regular r:id="rId34"/>
      <p:bold r:id="rId35"/>
      <p:italic r:id="rId36"/>
      <p:boldItalic r:id="rId37"/>
    </p:embeddedFont>
    <p:embeddedFont>
      <p:font typeface="Montserrat" panose="00000500000000000000" pitchFamily="2" charset="0"/>
      <p:regular r:id="rId38"/>
    </p:embeddedFon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275DD81-9578-4F57-B3E5-FF1F7B2CF984}">
  <a:tblStyle styleId="{9275DD81-9578-4F57-B3E5-FF1F7B2CF98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988" autoAdjust="0"/>
  </p:normalViewPr>
  <p:slideViewPr>
    <p:cSldViewPr snapToGrid="0">
      <p:cViewPr varScale="1">
        <p:scale>
          <a:sx n="124" d="100"/>
          <a:sy n="124" d="100"/>
        </p:scale>
        <p:origin x="1224"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19.xml"/><Relationship Id="rId34" Type="http://schemas.openxmlformats.org/officeDocument/2006/relationships/font" Target="fonts/font9.fntdata"/><Relationship Id="rId42" Type="http://schemas.openxmlformats.org/officeDocument/2006/relationships/font" Target="fonts/font17.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1539c03260_0_5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1539c03260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20bd44dbb6_0_3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120bd44dbb6_0_3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120bd44dbb6_0_3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120bd44dbb6_0_3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20bd44dbb6_0_30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20bd44dbb6_0_30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120bd44dbb6_0_3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120bd44dbb6_0_3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70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20bd44dbb6_0_3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20bd44dbb6_0_3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chemeClr val="dk1"/>
              </a:solidFill>
              <a:highlight>
                <a:srgbClr val="FFFFFF"/>
              </a:high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20bd44dbb6_0_3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0bd44dbb6_0_3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900"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120bd44dbb6_0_3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120bd44dbb6_0_3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120bd44dbb6_0_3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120bd44dbb6_0_3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GB" dirty="0"/>
              <a:t>  </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1214b8a2330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1214b8a2330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120bd44dbb6_0_3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120bd44dbb6_0_3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1539c03260_0_1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1539c03260_0_1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dirty="0">
                <a:solidFill>
                  <a:srgbClr val="192E40"/>
                </a:solidFill>
              </a:rPr>
              <a:t> </a:t>
            </a:r>
            <a:endParaRPr sz="1200"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120bd44dbb6_0_3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120bd44dbb6_0_3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Offer different tier of the membership</a:t>
            </a:r>
            <a:endParaRPr/>
          </a:p>
          <a:p>
            <a:pPr marL="0" lvl="0" indent="0" algn="l" rtl="0">
              <a:spcBef>
                <a:spcPts val="0"/>
              </a:spcBef>
              <a:spcAft>
                <a:spcPts val="0"/>
              </a:spcAft>
              <a:buNone/>
            </a:pPr>
            <a:r>
              <a:rPr lang="en-GB"/>
              <a:t>Loyalty program, extra benefits given to stay within certain level (spending per month)</a:t>
            </a:r>
            <a:endParaRPr/>
          </a:p>
          <a:p>
            <a:pPr marL="0" lvl="0" indent="0" algn="l" rtl="0">
              <a:spcBef>
                <a:spcPts val="0"/>
              </a:spcBef>
              <a:spcAft>
                <a:spcPts val="0"/>
              </a:spcAft>
              <a:buNone/>
            </a:pPr>
            <a:r>
              <a:rPr lang="en-GB"/>
              <a:t>$1 = 1 point</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11ac9a9f86c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11ac9a9f86c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1235e1584c5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1235e1584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1539c03260_0_14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1539c03260_0_1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157ca13576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157ca1357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20bd44dbb6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20bd44dbb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20bd44dbb6_0_2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20bd44dbb6_0_2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20bd44dbb6_0_2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20bd44dbb6_0_2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20bd44dbb6_0_29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20bd44dbb6_0_2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120bd44dbb6_0_30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120bd44dbb6_0_3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572000" y="1181100"/>
            <a:ext cx="4114800" cy="2429700"/>
          </a:xfrm>
          <a:prstGeom prst="rect">
            <a:avLst/>
          </a:prstGeom>
        </p:spPr>
        <p:txBody>
          <a:bodyPr spcFirstLastPara="1" wrap="square" lIns="91425" tIns="91425" rIns="91425" bIns="91425" anchor="t" anchorCtr="0">
            <a:normAutofit/>
          </a:bodyPr>
          <a:lstStyle>
            <a:lvl1pPr lvl="0" rtl="0">
              <a:spcBef>
                <a:spcPts val="0"/>
              </a:spcBef>
              <a:spcAft>
                <a:spcPts val="0"/>
              </a:spcAft>
              <a:buSzPts val="5200"/>
              <a:buNone/>
              <a:defRPr sz="5000" b="0">
                <a:latin typeface="Fira Sans Extra Condensed SemiBold"/>
                <a:ea typeface="Fira Sans Extra Condensed SemiBold"/>
                <a:cs typeface="Fira Sans Extra Condensed SemiBold"/>
                <a:sym typeface="Fira Sans Extra Condensed SemiBold"/>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4572000" y="3610800"/>
            <a:ext cx="4114800" cy="3516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2800"/>
              <a:buNone/>
              <a:defRPr sz="16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rtl="0">
              <a:spcBef>
                <a:spcPts val="0"/>
              </a:spcBef>
              <a:spcAft>
                <a:spcPts val="0"/>
              </a:spcAft>
              <a:buSzPts val="14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p:nvPr/>
        </p:nvSpPr>
        <p:spPr>
          <a:xfrm>
            <a:off x="-95700" y="3158400"/>
            <a:ext cx="9239700" cy="2002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4"/>
          <p:cNvSpPr/>
          <p:nvPr/>
        </p:nvSpPr>
        <p:spPr>
          <a:xfrm>
            <a:off x="3702150" y="3083967"/>
            <a:ext cx="17397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4"/>
          <p:cNvSpPr txBox="1">
            <a:spLocks noGrp="1"/>
          </p:cNvSpPr>
          <p:nvPr>
            <p:ph type="ctrTitle"/>
          </p:nvPr>
        </p:nvSpPr>
        <p:spPr>
          <a:xfrm>
            <a:off x="829500" y="773250"/>
            <a:ext cx="7485000" cy="162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b="1"/>
            </a:lvl1pPr>
            <a:lvl2pPr lvl="1" algn="ctr" rtl="0">
              <a:spcBef>
                <a:spcPts val="0"/>
              </a:spcBef>
              <a:spcAft>
                <a:spcPts val="0"/>
              </a:spcAft>
              <a:buSzPts val="5000"/>
              <a:buNone/>
              <a:defRPr sz="5000" b="1"/>
            </a:lvl2pPr>
            <a:lvl3pPr lvl="2" algn="ctr" rtl="0">
              <a:spcBef>
                <a:spcPts val="0"/>
              </a:spcBef>
              <a:spcAft>
                <a:spcPts val="0"/>
              </a:spcAft>
              <a:buSzPts val="5000"/>
              <a:buNone/>
              <a:defRPr sz="5000" b="1"/>
            </a:lvl3pPr>
            <a:lvl4pPr lvl="3" algn="ctr" rtl="0">
              <a:spcBef>
                <a:spcPts val="0"/>
              </a:spcBef>
              <a:spcAft>
                <a:spcPts val="0"/>
              </a:spcAft>
              <a:buSzPts val="5000"/>
              <a:buNone/>
              <a:defRPr sz="5000" b="1"/>
            </a:lvl4pPr>
            <a:lvl5pPr lvl="4" algn="ctr" rtl="0">
              <a:spcBef>
                <a:spcPts val="0"/>
              </a:spcBef>
              <a:spcAft>
                <a:spcPts val="0"/>
              </a:spcAft>
              <a:buSzPts val="5000"/>
              <a:buNone/>
              <a:defRPr sz="5000" b="1"/>
            </a:lvl5pPr>
            <a:lvl6pPr lvl="5" algn="ctr" rtl="0">
              <a:spcBef>
                <a:spcPts val="0"/>
              </a:spcBef>
              <a:spcAft>
                <a:spcPts val="0"/>
              </a:spcAft>
              <a:buSzPts val="5000"/>
              <a:buNone/>
              <a:defRPr sz="5000" b="1"/>
            </a:lvl6pPr>
            <a:lvl7pPr lvl="6" algn="ctr" rtl="0">
              <a:spcBef>
                <a:spcPts val="0"/>
              </a:spcBef>
              <a:spcAft>
                <a:spcPts val="0"/>
              </a:spcAft>
              <a:buSzPts val="5000"/>
              <a:buNone/>
              <a:defRPr sz="5000" b="1"/>
            </a:lvl7pPr>
            <a:lvl8pPr lvl="7" algn="ctr" rtl="0">
              <a:spcBef>
                <a:spcPts val="0"/>
              </a:spcBef>
              <a:spcAft>
                <a:spcPts val="0"/>
              </a:spcAft>
              <a:buSzPts val="5000"/>
              <a:buNone/>
              <a:defRPr sz="5000" b="1"/>
            </a:lvl8pPr>
            <a:lvl9pPr lvl="8" algn="ctr" rtl="0">
              <a:spcBef>
                <a:spcPts val="0"/>
              </a:spcBef>
              <a:spcAft>
                <a:spcPts val="0"/>
              </a:spcAft>
              <a:buSzPts val="5000"/>
              <a:buNone/>
              <a:defRPr sz="5000" b="1"/>
            </a:lvl9pPr>
          </a:lstStyle>
          <a:p>
            <a:endParaRPr/>
          </a:p>
        </p:txBody>
      </p:sp>
      <p:sp>
        <p:nvSpPr>
          <p:cNvPr id="58" name="Google Shape;58;p14"/>
          <p:cNvSpPr txBox="1">
            <a:spLocks noGrp="1"/>
          </p:cNvSpPr>
          <p:nvPr>
            <p:ph type="subTitle" idx="1"/>
          </p:nvPr>
        </p:nvSpPr>
        <p:spPr>
          <a:xfrm>
            <a:off x="3112625" y="3562850"/>
            <a:ext cx="2919000" cy="11940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chemeClr val="dk1"/>
              </a:buClr>
              <a:buSzPts val="5200"/>
              <a:buNone/>
              <a:defRPr sz="400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9" name="Google Shape;59;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0"/>
        <p:cNvGrpSpPr/>
        <p:nvPr/>
      </p:nvGrpSpPr>
      <p:grpSpPr>
        <a:xfrm>
          <a:off x="0" y="0"/>
          <a:ext cx="0" cy="0"/>
          <a:chOff x="0" y="0"/>
          <a:chExt cx="0" cy="0"/>
        </a:xfrm>
      </p:grpSpPr>
      <p:sp>
        <p:nvSpPr>
          <p:cNvPr id="61" name="Google Shape;61;p15"/>
          <p:cNvSpPr/>
          <p:nvPr/>
        </p:nvSpPr>
        <p:spPr>
          <a:xfrm flipH="1">
            <a:off x="2893500" y="-79800"/>
            <a:ext cx="62505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rot="5400000">
            <a:off x="2027325" y="2497500"/>
            <a:ext cx="17397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txBox="1">
            <a:spLocks noGrp="1"/>
          </p:cNvSpPr>
          <p:nvPr>
            <p:ph type="title"/>
          </p:nvPr>
        </p:nvSpPr>
        <p:spPr>
          <a:xfrm flipH="1">
            <a:off x="3796675" y="1786425"/>
            <a:ext cx="3480000" cy="841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b="1">
                <a:solidFill>
                  <a:schemeClr val="lt1"/>
                </a:solidFill>
              </a:defRPr>
            </a:lvl1pPr>
            <a:lvl2pPr lvl="1" algn="ctr" rtl="0">
              <a:spcBef>
                <a:spcPts val="0"/>
              </a:spcBef>
              <a:spcAft>
                <a:spcPts val="0"/>
              </a:spcAft>
              <a:buSzPts val="3600"/>
              <a:buNone/>
              <a:defRPr sz="3600" b="1"/>
            </a:lvl2pPr>
            <a:lvl3pPr lvl="2" algn="ctr" rtl="0">
              <a:spcBef>
                <a:spcPts val="0"/>
              </a:spcBef>
              <a:spcAft>
                <a:spcPts val="0"/>
              </a:spcAft>
              <a:buSzPts val="3600"/>
              <a:buNone/>
              <a:defRPr sz="3600" b="1"/>
            </a:lvl3pPr>
            <a:lvl4pPr lvl="3" algn="ctr" rtl="0">
              <a:spcBef>
                <a:spcPts val="0"/>
              </a:spcBef>
              <a:spcAft>
                <a:spcPts val="0"/>
              </a:spcAft>
              <a:buSzPts val="3600"/>
              <a:buNone/>
              <a:defRPr sz="3600" b="1"/>
            </a:lvl4pPr>
            <a:lvl5pPr lvl="4" algn="ctr" rtl="0">
              <a:spcBef>
                <a:spcPts val="0"/>
              </a:spcBef>
              <a:spcAft>
                <a:spcPts val="0"/>
              </a:spcAft>
              <a:buSzPts val="3600"/>
              <a:buNone/>
              <a:defRPr sz="3600" b="1"/>
            </a:lvl5pPr>
            <a:lvl6pPr lvl="5" algn="ctr" rtl="0">
              <a:spcBef>
                <a:spcPts val="0"/>
              </a:spcBef>
              <a:spcAft>
                <a:spcPts val="0"/>
              </a:spcAft>
              <a:buSzPts val="3600"/>
              <a:buNone/>
              <a:defRPr sz="3600" b="1"/>
            </a:lvl6pPr>
            <a:lvl7pPr lvl="6" algn="ctr" rtl="0">
              <a:spcBef>
                <a:spcPts val="0"/>
              </a:spcBef>
              <a:spcAft>
                <a:spcPts val="0"/>
              </a:spcAft>
              <a:buSzPts val="3600"/>
              <a:buNone/>
              <a:defRPr sz="3600" b="1"/>
            </a:lvl7pPr>
            <a:lvl8pPr lvl="7" algn="ctr" rtl="0">
              <a:spcBef>
                <a:spcPts val="0"/>
              </a:spcBef>
              <a:spcAft>
                <a:spcPts val="0"/>
              </a:spcAft>
              <a:buSzPts val="3600"/>
              <a:buNone/>
              <a:defRPr sz="3600" b="1"/>
            </a:lvl8pPr>
            <a:lvl9pPr lvl="8" algn="ctr" rtl="0">
              <a:spcBef>
                <a:spcPts val="0"/>
              </a:spcBef>
              <a:spcAft>
                <a:spcPts val="0"/>
              </a:spcAft>
              <a:buSzPts val="3600"/>
              <a:buNone/>
              <a:defRPr sz="3600" b="1"/>
            </a:lvl9pPr>
          </a:lstStyle>
          <a:p>
            <a:endParaRPr/>
          </a:p>
        </p:txBody>
      </p:sp>
      <p:sp>
        <p:nvSpPr>
          <p:cNvPr id="64" name="Google Shape;64;p15"/>
          <p:cNvSpPr txBox="1">
            <a:spLocks noGrp="1"/>
          </p:cNvSpPr>
          <p:nvPr>
            <p:ph type="title" idx="2" hasCustomPrompt="1"/>
          </p:nvPr>
        </p:nvSpPr>
        <p:spPr>
          <a:xfrm flipH="1">
            <a:off x="0" y="2012850"/>
            <a:ext cx="2893500" cy="111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8000" b="1"/>
            </a:lvl1pPr>
            <a:lvl2pPr lvl="1" algn="ctr" rtl="0">
              <a:spcBef>
                <a:spcPts val="0"/>
              </a:spcBef>
              <a:spcAft>
                <a:spcPts val="0"/>
              </a:spcAft>
              <a:buSzPts val="12000"/>
              <a:buNone/>
              <a:defRPr sz="12000" b="1"/>
            </a:lvl2pPr>
            <a:lvl3pPr lvl="2" algn="ctr" rtl="0">
              <a:spcBef>
                <a:spcPts val="0"/>
              </a:spcBef>
              <a:spcAft>
                <a:spcPts val="0"/>
              </a:spcAft>
              <a:buSzPts val="12000"/>
              <a:buNone/>
              <a:defRPr sz="12000" b="1"/>
            </a:lvl3pPr>
            <a:lvl4pPr lvl="3" algn="ctr" rtl="0">
              <a:spcBef>
                <a:spcPts val="0"/>
              </a:spcBef>
              <a:spcAft>
                <a:spcPts val="0"/>
              </a:spcAft>
              <a:buSzPts val="12000"/>
              <a:buNone/>
              <a:defRPr sz="12000" b="1"/>
            </a:lvl4pPr>
            <a:lvl5pPr lvl="4" algn="ctr" rtl="0">
              <a:spcBef>
                <a:spcPts val="0"/>
              </a:spcBef>
              <a:spcAft>
                <a:spcPts val="0"/>
              </a:spcAft>
              <a:buSzPts val="12000"/>
              <a:buNone/>
              <a:defRPr sz="12000" b="1"/>
            </a:lvl5pPr>
            <a:lvl6pPr lvl="5" algn="ctr" rtl="0">
              <a:spcBef>
                <a:spcPts val="0"/>
              </a:spcBef>
              <a:spcAft>
                <a:spcPts val="0"/>
              </a:spcAft>
              <a:buSzPts val="12000"/>
              <a:buNone/>
              <a:defRPr sz="12000" b="1"/>
            </a:lvl6pPr>
            <a:lvl7pPr lvl="6" algn="ctr" rtl="0">
              <a:spcBef>
                <a:spcPts val="0"/>
              </a:spcBef>
              <a:spcAft>
                <a:spcPts val="0"/>
              </a:spcAft>
              <a:buSzPts val="12000"/>
              <a:buNone/>
              <a:defRPr sz="12000" b="1"/>
            </a:lvl7pPr>
            <a:lvl8pPr lvl="7" algn="ctr" rtl="0">
              <a:spcBef>
                <a:spcPts val="0"/>
              </a:spcBef>
              <a:spcAft>
                <a:spcPts val="0"/>
              </a:spcAft>
              <a:buSzPts val="12000"/>
              <a:buNone/>
              <a:defRPr sz="12000" b="1"/>
            </a:lvl8pPr>
            <a:lvl9pPr lvl="8" algn="ctr" rtl="0">
              <a:spcBef>
                <a:spcPts val="0"/>
              </a:spcBef>
              <a:spcAft>
                <a:spcPts val="0"/>
              </a:spcAft>
              <a:buSzPts val="12000"/>
              <a:buNone/>
              <a:defRPr sz="12000" b="1"/>
            </a:lvl9pPr>
          </a:lstStyle>
          <a:p>
            <a:r>
              <a:t>xx%</a:t>
            </a:r>
          </a:p>
        </p:txBody>
      </p:sp>
      <p:sp>
        <p:nvSpPr>
          <p:cNvPr id="65" name="Google Shape;65;p15"/>
          <p:cNvSpPr txBox="1">
            <a:spLocks noGrp="1"/>
          </p:cNvSpPr>
          <p:nvPr>
            <p:ph type="subTitle" idx="1"/>
          </p:nvPr>
        </p:nvSpPr>
        <p:spPr>
          <a:xfrm flipH="1">
            <a:off x="3796675" y="2509157"/>
            <a:ext cx="3480000" cy="850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000">
                <a:solidFill>
                  <a:schemeClr val="l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6" name="Google Shape;66;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7"/>
        <p:cNvGrpSpPr/>
        <p:nvPr/>
      </p:nvGrpSpPr>
      <p:grpSpPr>
        <a:xfrm>
          <a:off x="0" y="0"/>
          <a:ext cx="0" cy="0"/>
          <a:chOff x="0" y="0"/>
          <a:chExt cx="0" cy="0"/>
        </a:xfrm>
      </p:grpSpPr>
      <p:sp>
        <p:nvSpPr>
          <p:cNvPr id="68" name="Google Shape;68;p16"/>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6"/>
          <p:cNvSpPr txBox="1">
            <a:spLocks noGrp="1"/>
          </p:cNvSpPr>
          <p:nvPr>
            <p:ph type="body" idx="1"/>
          </p:nvPr>
        </p:nvSpPr>
        <p:spPr>
          <a:xfrm>
            <a:off x="3365500" y="336975"/>
            <a:ext cx="5298900" cy="44697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1600"/>
              </a:spcBef>
              <a:spcAft>
                <a:spcPts val="0"/>
              </a:spcAft>
              <a:buSzPts val="1400"/>
              <a:buChar char="○"/>
              <a:defRPr sz="1200"/>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0" name="Google Shape;70;p16"/>
          <p:cNvSpPr txBox="1">
            <a:spLocks noGrp="1"/>
          </p:cNvSpPr>
          <p:nvPr>
            <p:ph type="title"/>
          </p:nvPr>
        </p:nvSpPr>
        <p:spPr>
          <a:xfrm>
            <a:off x="633875" y="1712250"/>
            <a:ext cx="19983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71" name="Google Shape;71;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2"/>
        <p:cNvGrpSpPr/>
        <p:nvPr/>
      </p:nvGrpSpPr>
      <p:grpSpPr>
        <a:xfrm>
          <a:off x="0" y="0"/>
          <a:ext cx="0" cy="0"/>
          <a:chOff x="0" y="0"/>
          <a:chExt cx="0" cy="0"/>
        </a:xfrm>
      </p:grpSpPr>
      <p:sp>
        <p:nvSpPr>
          <p:cNvPr id="73" name="Google Shape;73;p17"/>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7"/>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75" name="Google Shape;75;p17"/>
          <p:cNvSpPr txBox="1">
            <a:spLocks noGrp="1"/>
          </p:cNvSpPr>
          <p:nvPr>
            <p:ph type="subTitle" idx="1"/>
          </p:nvPr>
        </p:nvSpPr>
        <p:spPr>
          <a:xfrm>
            <a:off x="4377349" y="937350"/>
            <a:ext cx="2612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76" name="Google Shape;76;p17"/>
          <p:cNvSpPr txBox="1">
            <a:spLocks noGrp="1"/>
          </p:cNvSpPr>
          <p:nvPr>
            <p:ph type="subTitle" idx="2"/>
          </p:nvPr>
        </p:nvSpPr>
        <p:spPr>
          <a:xfrm>
            <a:off x="4374125" y="1381600"/>
            <a:ext cx="2616000" cy="11139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77" name="Google Shape;77;p17"/>
          <p:cNvSpPr txBox="1">
            <a:spLocks noGrp="1"/>
          </p:cNvSpPr>
          <p:nvPr>
            <p:ph type="subTitle" idx="3"/>
          </p:nvPr>
        </p:nvSpPr>
        <p:spPr>
          <a:xfrm>
            <a:off x="4377345" y="2860450"/>
            <a:ext cx="26151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78" name="Google Shape;78;p17"/>
          <p:cNvSpPr txBox="1">
            <a:spLocks noGrp="1"/>
          </p:cNvSpPr>
          <p:nvPr>
            <p:ph type="subTitle" idx="4"/>
          </p:nvPr>
        </p:nvSpPr>
        <p:spPr>
          <a:xfrm>
            <a:off x="4374125" y="3304725"/>
            <a:ext cx="2612700" cy="11157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79" name="Google Shape;79;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
        <p:cNvGrpSpPr/>
        <p:nvPr/>
      </p:nvGrpSpPr>
      <p:grpSpPr>
        <a:xfrm>
          <a:off x="0" y="0"/>
          <a:ext cx="0" cy="0"/>
          <a:chOff x="0" y="0"/>
          <a:chExt cx="0" cy="0"/>
        </a:xfrm>
      </p:grpSpPr>
      <p:sp>
        <p:nvSpPr>
          <p:cNvPr id="81" name="Google Shape;81;p18"/>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8"/>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83" name="Google Shape;83;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4"/>
        <p:cNvGrpSpPr/>
        <p:nvPr/>
      </p:nvGrpSpPr>
      <p:grpSpPr>
        <a:xfrm>
          <a:off x="0" y="0"/>
          <a:ext cx="0" cy="0"/>
          <a:chOff x="0" y="0"/>
          <a:chExt cx="0" cy="0"/>
        </a:xfrm>
      </p:grpSpPr>
      <p:sp>
        <p:nvSpPr>
          <p:cNvPr id="85" name="Google Shape;85;p19"/>
          <p:cNvSpPr/>
          <p:nvPr/>
        </p:nvSpPr>
        <p:spPr>
          <a:xfrm rot="10800000" flipH="1">
            <a:off x="-47850" y="4100525"/>
            <a:ext cx="9239700" cy="120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9"/>
          <p:cNvSpPr txBox="1">
            <a:spLocks noGrp="1"/>
          </p:cNvSpPr>
          <p:nvPr>
            <p:ph type="title"/>
          </p:nvPr>
        </p:nvSpPr>
        <p:spPr>
          <a:xfrm>
            <a:off x="4653950" y="815025"/>
            <a:ext cx="3345000" cy="1574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600"/>
              <a:buNone/>
              <a:defRPr b="1"/>
            </a:lvl1pPr>
            <a:lvl2pPr lvl="1" algn="ctr" rtl="0">
              <a:spcBef>
                <a:spcPts val="0"/>
              </a:spcBef>
              <a:spcAft>
                <a:spcPts val="0"/>
              </a:spcAft>
              <a:buSzPts val="3600"/>
              <a:buNone/>
              <a:defRPr sz="3600" b="1"/>
            </a:lvl2pPr>
            <a:lvl3pPr lvl="2" algn="ctr" rtl="0">
              <a:spcBef>
                <a:spcPts val="0"/>
              </a:spcBef>
              <a:spcAft>
                <a:spcPts val="0"/>
              </a:spcAft>
              <a:buSzPts val="3600"/>
              <a:buNone/>
              <a:defRPr sz="3600" b="1"/>
            </a:lvl3pPr>
            <a:lvl4pPr lvl="3" algn="ctr" rtl="0">
              <a:spcBef>
                <a:spcPts val="0"/>
              </a:spcBef>
              <a:spcAft>
                <a:spcPts val="0"/>
              </a:spcAft>
              <a:buSzPts val="3600"/>
              <a:buNone/>
              <a:defRPr sz="3600" b="1"/>
            </a:lvl4pPr>
            <a:lvl5pPr lvl="4" algn="ctr" rtl="0">
              <a:spcBef>
                <a:spcPts val="0"/>
              </a:spcBef>
              <a:spcAft>
                <a:spcPts val="0"/>
              </a:spcAft>
              <a:buSzPts val="3600"/>
              <a:buNone/>
              <a:defRPr sz="3600" b="1"/>
            </a:lvl5pPr>
            <a:lvl6pPr lvl="5" algn="ctr" rtl="0">
              <a:spcBef>
                <a:spcPts val="0"/>
              </a:spcBef>
              <a:spcAft>
                <a:spcPts val="0"/>
              </a:spcAft>
              <a:buSzPts val="3600"/>
              <a:buNone/>
              <a:defRPr sz="3600" b="1"/>
            </a:lvl6pPr>
            <a:lvl7pPr lvl="6" algn="ctr" rtl="0">
              <a:spcBef>
                <a:spcPts val="0"/>
              </a:spcBef>
              <a:spcAft>
                <a:spcPts val="0"/>
              </a:spcAft>
              <a:buSzPts val="3600"/>
              <a:buNone/>
              <a:defRPr sz="3600" b="1"/>
            </a:lvl7pPr>
            <a:lvl8pPr lvl="7" algn="ctr" rtl="0">
              <a:spcBef>
                <a:spcPts val="0"/>
              </a:spcBef>
              <a:spcAft>
                <a:spcPts val="0"/>
              </a:spcAft>
              <a:buSzPts val="3600"/>
              <a:buNone/>
              <a:defRPr sz="3600" b="1"/>
            </a:lvl8pPr>
            <a:lvl9pPr lvl="8" algn="ctr" rtl="0">
              <a:spcBef>
                <a:spcPts val="0"/>
              </a:spcBef>
              <a:spcAft>
                <a:spcPts val="0"/>
              </a:spcAft>
              <a:buSzPts val="3600"/>
              <a:buNone/>
              <a:defRPr sz="3600" b="1"/>
            </a:lvl9pPr>
          </a:lstStyle>
          <a:p>
            <a:endParaRPr/>
          </a:p>
        </p:txBody>
      </p:sp>
      <p:sp>
        <p:nvSpPr>
          <p:cNvPr id="87" name="Google Shape;87;p19"/>
          <p:cNvSpPr txBox="1">
            <a:spLocks noGrp="1"/>
          </p:cNvSpPr>
          <p:nvPr>
            <p:ph type="subTitle" idx="1"/>
          </p:nvPr>
        </p:nvSpPr>
        <p:spPr>
          <a:xfrm>
            <a:off x="4653950" y="2613925"/>
            <a:ext cx="3843300" cy="850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8" name="Google Shape;88;p19"/>
          <p:cNvSpPr/>
          <p:nvPr/>
        </p:nvSpPr>
        <p:spPr>
          <a:xfrm rot="-5402319">
            <a:off x="3686649" y="1353475"/>
            <a:ext cx="8895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0"/>
        <p:cNvGrpSpPr/>
        <p:nvPr/>
      </p:nvGrpSpPr>
      <p:grpSpPr>
        <a:xfrm>
          <a:off x="0" y="0"/>
          <a:ext cx="0" cy="0"/>
          <a:chOff x="0" y="0"/>
          <a:chExt cx="0" cy="0"/>
        </a:xfrm>
      </p:grpSpPr>
      <p:sp>
        <p:nvSpPr>
          <p:cNvPr id="91" name="Google Shape;91;p20"/>
          <p:cNvSpPr/>
          <p:nvPr/>
        </p:nvSpPr>
        <p:spPr>
          <a:xfrm rot="10800000" flipH="1">
            <a:off x="-47850" y="4100525"/>
            <a:ext cx="9239700" cy="120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0"/>
          <p:cNvSpPr/>
          <p:nvPr/>
        </p:nvSpPr>
        <p:spPr>
          <a:xfrm>
            <a:off x="3702075" y="4034500"/>
            <a:ext cx="17397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0"/>
          <p:cNvSpPr txBox="1">
            <a:spLocks noGrp="1"/>
          </p:cNvSpPr>
          <p:nvPr>
            <p:ph type="title"/>
          </p:nvPr>
        </p:nvSpPr>
        <p:spPr>
          <a:xfrm>
            <a:off x="1388100" y="0"/>
            <a:ext cx="6367800" cy="410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8000" b="1"/>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94" name="Google Shape;94;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sp>
        <p:nvSpPr>
          <p:cNvPr id="96" name="Google Shape;96;p21"/>
          <p:cNvSpPr/>
          <p:nvPr/>
        </p:nvSpPr>
        <p:spPr>
          <a:xfrm rot="10800000" flipH="1">
            <a:off x="-47850" y="-191400"/>
            <a:ext cx="9239700" cy="2369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txBox="1">
            <a:spLocks noGrp="1"/>
          </p:cNvSpPr>
          <p:nvPr>
            <p:ph type="title"/>
          </p:nvPr>
        </p:nvSpPr>
        <p:spPr>
          <a:xfrm>
            <a:off x="2150250" y="0"/>
            <a:ext cx="4843500" cy="217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5000" b="1">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98" name="Google Shape;98;p21"/>
          <p:cNvSpPr txBox="1">
            <a:spLocks noGrp="1"/>
          </p:cNvSpPr>
          <p:nvPr>
            <p:ph type="subTitle" idx="1"/>
          </p:nvPr>
        </p:nvSpPr>
        <p:spPr>
          <a:xfrm>
            <a:off x="2866650" y="2177700"/>
            <a:ext cx="3410700" cy="296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9" name="Google Shape;99;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0"/>
        <p:cNvGrpSpPr/>
        <p:nvPr/>
      </p:nvGrpSpPr>
      <p:grpSpPr>
        <a:xfrm>
          <a:off x="0" y="0"/>
          <a:ext cx="0" cy="0"/>
          <a:chOff x="0" y="0"/>
          <a:chExt cx="0" cy="0"/>
        </a:xfrm>
      </p:grpSpPr>
      <p:sp>
        <p:nvSpPr>
          <p:cNvPr id="101" name="Google Shape;101;p22"/>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2"/>
          <p:cNvSpPr txBox="1">
            <a:spLocks noGrp="1"/>
          </p:cNvSpPr>
          <p:nvPr>
            <p:ph type="title"/>
          </p:nvPr>
        </p:nvSpPr>
        <p:spPr>
          <a:xfrm>
            <a:off x="629875" y="1466825"/>
            <a:ext cx="2115900" cy="2209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103" name="Google Shape;103;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4"/>
        <p:cNvGrpSpPr/>
        <p:nvPr/>
      </p:nvGrpSpPr>
      <p:grpSpPr>
        <a:xfrm>
          <a:off x="0" y="0"/>
          <a:ext cx="0" cy="0"/>
          <a:chOff x="0" y="0"/>
          <a:chExt cx="0" cy="0"/>
        </a:xfrm>
      </p:grpSpPr>
      <p:sp>
        <p:nvSpPr>
          <p:cNvPr id="105" name="Google Shape;105;p23"/>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3"/>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107" name="Google Shape;107;p23"/>
          <p:cNvSpPr txBox="1">
            <a:spLocks noGrp="1"/>
          </p:cNvSpPr>
          <p:nvPr>
            <p:ph type="title" idx="2" hasCustomPrompt="1"/>
          </p:nvPr>
        </p:nvSpPr>
        <p:spPr>
          <a:xfrm>
            <a:off x="3514725" y="1866675"/>
            <a:ext cx="4110000" cy="8676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52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8" name="Google Shape;108;p23"/>
          <p:cNvSpPr txBox="1">
            <a:spLocks noGrp="1"/>
          </p:cNvSpPr>
          <p:nvPr>
            <p:ph type="body" idx="1"/>
          </p:nvPr>
        </p:nvSpPr>
        <p:spPr>
          <a:xfrm>
            <a:off x="3514725" y="2831350"/>
            <a:ext cx="4110000" cy="848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marR="0" lvl="1" indent="-317500" algn="l" rtl="0">
              <a:lnSpc>
                <a:spcPct val="115000"/>
              </a:lnSpc>
              <a:spcBef>
                <a:spcPts val="1600"/>
              </a:spcBef>
              <a:spcAft>
                <a:spcPts val="0"/>
              </a:spcAft>
              <a:buSzPts val="1400"/>
              <a:buChar char="○"/>
              <a:defRPr/>
            </a:lvl2pPr>
            <a:lvl3pPr marL="1371600" marR="0" lvl="2" indent="-317500" algn="l" rtl="0">
              <a:lnSpc>
                <a:spcPct val="115000"/>
              </a:lnSpc>
              <a:spcBef>
                <a:spcPts val="1600"/>
              </a:spcBef>
              <a:spcAft>
                <a:spcPts val="0"/>
              </a:spcAft>
              <a:buSzPts val="1400"/>
              <a:buChar char="■"/>
              <a:defRPr/>
            </a:lvl3pPr>
            <a:lvl4pPr marL="1828800" marR="0" lvl="3" indent="-317500" algn="l" rtl="0">
              <a:lnSpc>
                <a:spcPct val="115000"/>
              </a:lnSpc>
              <a:spcBef>
                <a:spcPts val="1600"/>
              </a:spcBef>
              <a:spcAft>
                <a:spcPts val="0"/>
              </a:spcAft>
              <a:buSzPts val="1400"/>
              <a:buChar char="●"/>
              <a:defRPr/>
            </a:lvl4pPr>
            <a:lvl5pPr marL="2286000" marR="0" lvl="4" indent="-317500" algn="l" rtl="0">
              <a:lnSpc>
                <a:spcPct val="115000"/>
              </a:lnSpc>
              <a:spcBef>
                <a:spcPts val="1600"/>
              </a:spcBef>
              <a:spcAft>
                <a:spcPts val="0"/>
              </a:spcAft>
              <a:buSzPts val="1400"/>
              <a:buChar char="○"/>
              <a:defRPr/>
            </a:lvl5pPr>
            <a:lvl6pPr marL="2743200" marR="0" lvl="5" indent="-317500" algn="l" rtl="0">
              <a:lnSpc>
                <a:spcPct val="115000"/>
              </a:lnSpc>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09" name="Google Shape;109;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0"/>
        <p:cNvGrpSpPr/>
        <p:nvPr/>
      </p:nvGrpSpPr>
      <p:grpSpPr>
        <a:xfrm>
          <a:off x="0" y="0"/>
          <a:ext cx="0" cy="0"/>
          <a:chOff x="0" y="0"/>
          <a:chExt cx="0" cy="0"/>
        </a:xfrm>
      </p:grpSpPr>
      <p:sp>
        <p:nvSpPr>
          <p:cNvPr id="111" name="Google Shape;111;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2"/>
        <p:cNvGrpSpPr/>
        <p:nvPr/>
      </p:nvGrpSpPr>
      <p:grpSpPr>
        <a:xfrm>
          <a:off x="0" y="0"/>
          <a:ext cx="0" cy="0"/>
          <a:chOff x="0" y="0"/>
          <a:chExt cx="0" cy="0"/>
        </a:xfrm>
      </p:grpSpPr>
      <p:sp>
        <p:nvSpPr>
          <p:cNvPr id="113" name="Google Shape;113;p25"/>
          <p:cNvSpPr/>
          <p:nvPr/>
        </p:nvSpPr>
        <p:spPr>
          <a:xfrm>
            <a:off x="5917050" y="542575"/>
            <a:ext cx="6846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5"/>
          <p:cNvSpPr/>
          <p:nvPr/>
        </p:nvSpPr>
        <p:spPr>
          <a:xfrm>
            <a:off x="5917050" y="2850325"/>
            <a:ext cx="6846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5"/>
          <p:cNvSpPr/>
          <p:nvPr/>
        </p:nvSpPr>
        <p:spPr>
          <a:xfrm>
            <a:off x="3618950" y="542575"/>
            <a:ext cx="6846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5"/>
          <p:cNvSpPr/>
          <p:nvPr/>
        </p:nvSpPr>
        <p:spPr>
          <a:xfrm>
            <a:off x="3622650" y="2850325"/>
            <a:ext cx="6846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5"/>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5"/>
          <p:cNvSpPr txBox="1">
            <a:spLocks noGrp="1"/>
          </p:cNvSpPr>
          <p:nvPr>
            <p:ph type="title" hasCustomPrompt="1"/>
          </p:nvPr>
        </p:nvSpPr>
        <p:spPr>
          <a:xfrm>
            <a:off x="3517750" y="945025"/>
            <a:ext cx="2102700" cy="4062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None/>
              <a:defRPr b="1">
                <a:solidFill>
                  <a:schemeClr val="dk2"/>
                </a:solidFill>
              </a:defRPr>
            </a:lvl1pPr>
            <a:lvl2pPr lvl="1" rtl="0">
              <a:lnSpc>
                <a:spcPct val="115000"/>
              </a:lnSpc>
              <a:spcBef>
                <a:spcPts val="0"/>
              </a:spcBef>
              <a:spcAft>
                <a:spcPts val="0"/>
              </a:spcAft>
              <a:buSzPts val="2000"/>
              <a:buNone/>
              <a:defRPr sz="2000"/>
            </a:lvl2pPr>
            <a:lvl3pPr lvl="2" rtl="0">
              <a:lnSpc>
                <a:spcPct val="115000"/>
              </a:lnSpc>
              <a:spcBef>
                <a:spcPts val="0"/>
              </a:spcBef>
              <a:spcAft>
                <a:spcPts val="0"/>
              </a:spcAft>
              <a:buSzPts val="2000"/>
              <a:buNone/>
              <a:defRPr sz="2000"/>
            </a:lvl3pPr>
            <a:lvl4pPr lvl="3" rtl="0">
              <a:lnSpc>
                <a:spcPct val="115000"/>
              </a:lnSpc>
              <a:spcBef>
                <a:spcPts val="0"/>
              </a:spcBef>
              <a:spcAft>
                <a:spcPts val="0"/>
              </a:spcAft>
              <a:buSzPts val="2000"/>
              <a:buNone/>
              <a:defRPr sz="2000"/>
            </a:lvl4pPr>
            <a:lvl5pPr lvl="4" rtl="0">
              <a:lnSpc>
                <a:spcPct val="115000"/>
              </a:lnSpc>
              <a:spcBef>
                <a:spcPts val="0"/>
              </a:spcBef>
              <a:spcAft>
                <a:spcPts val="0"/>
              </a:spcAft>
              <a:buSzPts val="2000"/>
              <a:buNone/>
              <a:defRPr sz="2000"/>
            </a:lvl5pPr>
            <a:lvl6pPr lvl="5" rtl="0">
              <a:lnSpc>
                <a:spcPct val="115000"/>
              </a:lnSpc>
              <a:spcBef>
                <a:spcPts val="0"/>
              </a:spcBef>
              <a:spcAft>
                <a:spcPts val="0"/>
              </a:spcAft>
              <a:buSzPts val="2000"/>
              <a:buNone/>
              <a:defRPr sz="2000"/>
            </a:lvl6pPr>
            <a:lvl7pPr lvl="6" rtl="0">
              <a:lnSpc>
                <a:spcPct val="115000"/>
              </a:lnSpc>
              <a:spcBef>
                <a:spcPts val="0"/>
              </a:spcBef>
              <a:spcAft>
                <a:spcPts val="0"/>
              </a:spcAft>
              <a:buSzPts val="2000"/>
              <a:buNone/>
              <a:defRPr sz="2000"/>
            </a:lvl7pPr>
            <a:lvl8pPr lvl="7" rtl="0">
              <a:lnSpc>
                <a:spcPct val="115000"/>
              </a:lnSpc>
              <a:spcBef>
                <a:spcPts val="0"/>
              </a:spcBef>
              <a:spcAft>
                <a:spcPts val="0"/>
              </a:spcAft>
              <a:buSzPts val="2000"/>
              <a:buNone/>
              <a:defRPr sz="2000"/>
            </a:lvl8pPr>
            <a:lvl9pPr lvl="8" rtl="0">
              <a:lnSpc>
                <a:spcPct val="115000"/>
              </a:lnSpc>
              <a:spcBef>
                <a:spcPts val="0"/>
              </a:spcBef>
              <a:spcAft>
                <a:spcPts val="0"/>
              </a:spcAft>
              <a:buSzPts val="2000"/>
              <a:buNone/>
              <a:defRPr sz="2000"/>
            </a:lvl9pPr>
          </a:lstStyle>
          <a:p>
            <a:r>
              <a:t>xx%</a:t>
            </a:r>
          </a:p>
        </p:txBody>
      </p:sp>
      <p:sp>
        <p:nvSpPr>
          <p:cNvPr id="119" name="Google Shape;119;p25"/>
          <p:cNvSpPr txBox="1">
            <a:spLocks noGrp="1"/>
          </p:cNvSpPr>
          <p:nvPr>
            <p:ph type="subTitle" idx="1"/>
          </p:nvPr>
        </p:nvSpPr>
        <p:spPr>
          <a:xfrm>
            <a:off x="3517750" y="1336675"/>
            <a:ext cx="21018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20" name="Google Shape;120;p25"/>
          <p:cNvSpPr txBox="1">
            <a:spLocks noGrp="1"/>
          </p:cNvSpPr>
          <p:nvPr>
            <p:ph type="subTitle" idx="2"/>
          </p:nvPr>
        </p:nvSpPr>
        <p:spPr>
          <a:xfrm>
            <a:off x="3517750" y="1783200"/>
            <a:ext cx="2103300" cy="7200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21" name="Google Shape;121;p25"/>
          <p:cNvSpPr txBox="1">
            <a:spLocks noGrp="1"/>
          </p:cNvSpPr>
          <p:nvPr>
            <p:ph type="title" idx="3"/>
          </p:nvPr>
        </p:nvSpPr>
        <p:spPr>
          <a:xfrm>
            <a:off x="629875" y="1712250"/>
            <a:ext cx="21855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122" name="Google Shape;122;p25"/>
          <p:cNvSpPr txBox="1">
            <a:spLocks noGrp="1"/>
          </p:cNvSpPr>
          <p:nvPr>
            <p:ph type="title" idx="4" hasCustomPrompt="1"/>
          </p:nvPr>
        </p:nvSpPr>
        <p:spPr>
          <a:xfrm>
            <a:off x="5815600" y="945025"/>
            <a:ext cx="2100600" cy="4062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None/>
              <a:defRPr b="1">
                <a:solidFill>
                  <a:schemeClr val="dk2"/>
                </a:solidFill>
              </a:defRPr>
            </a:lvl1pPr>
            <a:lvl2pPr lvl="1" rtl="0">
              <a:lnSpc>
                <a:spcPct val="115000"/>
              </a:lnSpc>
              <a:spcBef>
                <a:spcPts val="0"/>
              </a:spcBef>
              <a:spcAft>
                <a:spcPts val="0"/>
              </a:spcAft>
              <a:buSzPts val="2000"/>
              <a:buNone/>
              <a:defRPr sz="2000"/>
            </a:lvl2pPr>
            <a:lvl3pPr lvl="2" rtl="0">
              <a:lnSpc>
                <a:spcPct val="115000"/>
              </a:lnSpc>
              <a:spcBef>
                <a:spcPts val="0"/>
              </a:spcBef>
              <a:spcAft>
                <a:spcPts val="0"/>
              </a:spcAft>
              <a:buSzPts val="2000"/>
              <a:buNone/>
              <a:defRPr sz="2000"/>
            </a:lvl3pPr>
            <a:lvl4pPr lvl="3" rtl="0">
              <a:lnSpc>
                <a:spcPct val="115000"/>
              </a:lnSpc>
              <a:spcBef>
                <a:spcPts val="0"/>
              </a:spcBef>
              <a:spcAft>
                <a:spcPts val="0"/>
              </a:spcAft>
              <a:buSzPts val="2000"/>
              <a:buNone/>
              <a:defRPr sz="2000"/>
            </a:lvl4pPr>
            <a:lvl5pPr lvl="4" rtl="0">
              <a:lnSpc>
                <a:spcPct val="115000"/>
              </a:lnSpc>
              <a:spcBef>
                <a:spcPts val="0"/>
              </a:spcBef>
              <a:spcAft>
                <a:spcPts val="0"/>
              </a:spcAft>
              <a:buSzPts val="2000"/>
              <a:buNone/>
              <a:defRPr sz="2000"/>
            </a:lvl5pPr>
            <a:lvl6pPr lvl="5" rtl="0">
              <a:lnSpc>
                <a:spcPct val="115000"/>
              </a:lnSpc>
              <a:spcBef>
                <a:spcPts val="0"/>
              </a:spcBef>
              <a:spcAft>
                <a:spcPts val="0"/>
              </a:spcAft>
              <a:buSzPts val="2000"/>
              <a:buNone/>
              <a:defRPr sz="2000"/>
            </a:lvl6pPr>
            <a:lvl7pPr lvl="6" rtl="0">
              <a:lnSpc>
                <a:spcPct val="115000"/>
              </a:lnSpc>
              <a:spcBef>
                <a:spcPts val="0"/>
              </a:spcBef>
              <a:spcAft>
                <a:spcPts val="0"/>
              </a:spcAft>
              <a:buSzPts val="2000"/>
              <a:buNone/>
              <a:defRPr sz="2000"/>
            </a:lvl7pPr>
            <a:lvl8pPr lvl="7" rtl="0">
              <a:lnSpc>
                <a:spcPct val="115000"/>
              </a:lnSpc>
              <a:spcBef>
                <a:spcPts val="0"/>
              </a:spcBef>
              <a:spcAft>
                <a:spcPts val="0"/>
              </a:spcAft>
              <a:buSzPts val="2000"/>
              <a:buNone/>
              <a:defRPr sz="2000"/>
            </a:lvl8pPr>
            <a:lvl9pPr lvl="8" rtl="0">
              <a:lnSpc>
                <a:spcPct val="115000"/>
              </a:lnSpc>
              <a:spcBef>
                <a:spcPts val="0"/>
              </a:spcBef>
              <a:spcAft>
                <a:spcPts val="0"/>
              </a:spcAft>
              <a:buSzPts val="2000"/>
              <a:buNone/>
              <a:defRPr sz="2000"/>
            </a:lvl9pPr>
          </a:lstStyle>
          <a:p>
            <a:r>
              <a:t>xx%</a:t>
            </a:r>
          </a:p>
        </p:txBody>
      </p:sp>
      <p:sp>
        <p:nvSpPr>
          <p:cNvPr id="123" name="Google Shape;123;p25"/>
          <p:cNvSpPr txBox="1">
            <a:spLocks noGrp="1"/>
          </p:cNvSpPr>
          <p:nvPr>
            <p:ph type="subTitle" idx="5"/>
          </p:nvPr>
        </p:nvSpPr>
        <p:spPr>
          <a:xfrm>
            <a:off x="5815600" y="1336675"/>
            <a:ext cx="2099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24" name="Google Shape;124;p25"/>
          <p:cNvSpPr txBox="1">
            <a:spLocks noGrp="1"/>
          </p:cNvSpPr>
          <p:nvPr>
            <p:ph type="subTitle" idx="6"/>
          </p:nvPr>
        </p:nvSpPr>
        <p:spPr>
          <a:xfrm>
            <a:off x="5815600" y="1783200"/>
            <a:ext cx="2103300" cy="7200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25" name="Google Shape;125;p25"/>
          <p:cNvSpPr txBox="1">
            <a:spLocks noGrp="1"/>
          </p:cNvSpPr>
          <p:nvPr>
            <p:ph type="title" idx="7" hasCustomPrompt="1"/>
          </p:nvPr>
        </p:nvSpPr>
        <p:spPr>
          <a:xfrm>
            <a:off x="3517750" y="3249125"/>
            <a:ext cx="2102100" cy="4062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None/>
              <a:defRPr b="1">
                <a:solidFill>
                  <a:schemeClr val="dk2"/>
                </a:solidFill>
              </a:defRPr>
            </a:lvl1pPr>
            <a:lvl2pPr lvl="1" rtl="0">
              <a:lnSpc>
                <a:spcPct val="115000"/>
              </a:lnSpc>
              <a:spcBef>
                <a:spcPts val="0"/>
              </a:spcBef>
              <a:spcAft>
                <a:spcPts val="0"/>
              </a:spcAft>
              <a:buSzPts val="2000"/>
              <a:buNone/>
              <a:defRPr sz="2000"/>
            </a:lvl2pPr>
            <a:lvl3pPr lvl="2" rtl="0">
              <a:lnSpc>
                <a:spcPct val="115000"/>
              </a:lnSpc>
              <a:spcBef>
                <a:spcPts val="0"/>
              </a:spcBef>
              <a:spcAft>
                <a:spcPts val="0"/>
              </a:spcAft>
              <a:buSzPts val="2000"/>
              <a:buNone/>
              <a:defRPr sz="2000"/>
            </a:lvl3pPr>
            <a:lvl4pPr lvl="3" rtl="0">
              <a:lnSpc>
                <a:spcPct val="115000"/>
              </a:lnSpc>
              <a:spcBef>
                <a:spcPts val="0"/>
              </a:spcBef>
              <a:spcAft>
                <a:spcPts val="0"/>
              </a:spcAft>
              <a:buSzPts val="2000"/>
              <a:buNone/>
              <a:defRPr sz="2000"/>
            </a:lvl4pPr>
            <a:lvl5pPr lvl="4" rtl="0">
              <a:lnSpc>
                <a:spcPct val="115000"/>
              </a:lnSpc>
              <a:spcBef>
                <a:spcPts val="0"/>
              </a:spcBef>
              <a:spcAft>
                <a:spcPts val="0"/>
              </a:spcAft>
              <a:buSzPts val="2000"/>
              <a:buNone/>
              <a:defRPr sz="2000"/>
            </a:lvl5pPr>
            <a:lvl6pPr lvl="5" rtl="0">
              <a:lnSpc>
                <a:spcPct val="115000"/>
              </a:lnSpc>
              <a:spcBef>
                <a:spcPts val="0"/>
              </a:spcBef>
              <a:spcAft>
                <a:spcPts val="0"/>
              </a:spcAft>
              <a:buSzPts val="2000"/>
              <a:buNone/>
              <a:defRPr sz="2000"/>
            </a:lvl6pPr>
            <a:lvl7pPr lvl="6" rtl="0">
              <a:lnSpc>
                <a:spcPct val="115000"/>
              </a:lnSpc>
              <a:spcBef>
                <a:spcPts val="0"/>
              </a:spcBef>
              <a:spcAft>
                <a:spcPts val="0"/>
              </a:spcAft>
              <a:buSzPts val="2000"/>
              <a:buNone/>
              <a:defRPr sz="2000"/>
            </a:lvl7pPr>
            <a:lvl8pPr lvl="7" rtl="0">
              <a:lnSpc>
                <a:spcPct val="115000"/>
              </a:lnSpc>
              <a:spcBef>
                <a:spcPts val="0"/>
              </a:spcBef>
              <a:spcAft>
                <a:spcPts val="0"/>
              </a:spcAft>
              <a:buSzPts val="2000"/>
              <a:buNone/>
              <a:defRPr sz="2000"/>
            </a:lvl8pPr>
            <a:lvl9pPr lvl="8" rtl="0">
              <a:lnSpc>
                <a:spcPct val="115000"/>
              </a:lnSpc>
              <a:spcBef>
                <a:spcPts val="0"/>
              </a:spcBef>
              <a:spcAft>
                <a:spcPts val="0"/>
              </a:spcAft>
              <a:buSzPts val="2000"/>
              <a:buNone/>
              <a:defRPr sz="2000"/>
            </a:lvl9pPr>
          </a:lstStyle>
          <a:p>
            <a:r>
              <a:t>xx%</a:t>
            </a:r>
          </a:p>
        </p:txBody>
      </p:sp>
      <p:sp>
        <p:nvSpPr>
          <p:cNvPr id="126" name="Google Shape;126;p25"/>
          <p:cNvSpPr txBox="1">
            <a:spLocks noGrp="1"/>
          </p:cNvSpPr>
          <p:nvPr>
            <p:ph type="subTitle" idx="8"/>
          </p:nvPr>
        </p:nvSpPr>
        <p:spPr>
          <a:xfrm>
            <a:off x="3517750" y="3636275"/>
            <a:ext cx="21012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27" name="Google Shape;127;p25"/>
          <p:cNvSpPr txBox="1">
            <a:spLocks noGrp="1"/>
          </p:cNvSpPr>
          <p:nvPr>
            <p:ph type="subTitle" idx="9"/>
          </p:nvPr>
        </p:nvSpPr>
        <p:spPr>
          <a:xfrm>
            <a:off x="3517750" y="4076750"/>
            <a:ext cx="2103300" cy="7200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28" name="Google Shape;128;p25"/>
          <p:cNvSpPr txBox="1">
            <a:spLocks noGrp="1"/>
          </p:cNvSpPr>
          <p:nvPr>
            <p:ph type="title" idx="13" hasCustomPrompt="1"/>
          </p:nvPr>
        </p:nvSpPr>
        <p:spPr>
          <a:xfrm>
            <a:off x="5815600" y="3249125"/>
            <a:ext cx="2100600" cy="4062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None/>
              <a:defRPr b="1">
                <a:solidFill>
                  <a:schemeClr val="dk2"/>
                </a:solidFill>
              </a:defRPr>
            </a:lvl1pPr>
            <a:lvl2pPr lvl="1" rtl="0">
              <a:lnSpc>
                <a:spcPct val="115000"/>
              </a:lnSpc>
              <a:spcBef>
                <a:spcPts val="0"/>
              </a:spcBef>
              <a:spcAft>
                <a:spcPts val="0"/>
              </a:spcAft>
              <a:buSzPts val="2000"/>
              <a:buNone/>
              <a:defRPr sz="2000"/>
            </a:lvl2pPr>
            <a:lvl3pPr lvl="2" rtl="0">
              <a:lnSpc>
                <a:spcPct val="115000"/>
              </a:lnSpc>
              <a:spcBef>
                <a:spcPts val="0"/>
              </a:spcBef>
              <a:spcAft>
                <a:spcPts val="0"/>
              </a:spcAft>
              <a:buSzPts val="2000"/>
              <a:buNone/>
              <a:defRPr sz="2000"/>
            </a:lvl3pPr>
            <a:lvl4pPr lvl="3" rtl="0">
              <a:lnSpc>
                <a:spcPct val="115000"/>
              </a:lnSpc>
              <a:spcBef>
                <a:spcPts val="0"/>
              </a:spcBef>
              <a:spcAft>
                <a:spcPts val="0"/>
              </a:spcAft>
              <a:buSzPts val="2000"/>
              <a:buNone/>
              <a:defRPr sz="2000"/>
            </a:lvl4pPr>
            <a:lvl5pPr lvl="4" rtl="0">
              <a:lnSpc>
                <a:spcPct val="115000"/>
              </a:lnSpc>
              <a:spcBef>
                <a:spcPts val="0"/>
              </a:spcBef>
              <a:spcAft>
                <a:spcPts val="0"/>
              </a:spcAft>
              <a:buSzPts val="2000"/>
              <a:buNone/>
              <a:defRPr sz="2000"/>
            </a:lvl5pPr>
            <a:lvl6pPr lvl="5" rtl="0">
              <a:lnSpc>
                <a:spcPct val="115000"/>
              </a:lnSpc>
              <a:spcBef>
                <a:spcPts val="0"/>
              </a:spcBef>
              <a:spcAft>
                <a:spcPts val="0"/>
              </a:spcAft>
              <a:buSzPts val="2000"/>
              <a:buNone/>
              <a:defRPr sz="2000"/>
            </a:lvl6pPr>
            <a:lvl7pPr lvl="6" rtl="0">
              <a:lnSpc>
                <a:spcPct val="115000"/>
              </a:lnSpc>
              <a:spcBef>
                <a:spcPts val="0"/>
              </a:spcBef>
              <a:spcAft>
                <a:spcPts val="0"/>
              </a:spcAft>
              <a:buSzPts val="2000"/>
              <a:buNone/>
              <a:defRPr sz="2000"/>
            </a:lvl7pPr>
            <a:lvl8pPr lvl="7" rtl="0">
              <a:lnSpc>
                <a:spcPct val="115000"/>
              </a:lnSpc>
              <a:spcBef>
                <a:spcPts val="0"/>
              </a:spcBef>
              <a:spcAft>
                <a:spcPts val="0"/>
              </a:spcAft>
              <a:buSzPts val="2000"/>
              <a:buNone/>
              <a:defRPr sz="2000"/>
            </a:lvl8pPr>
            <a:lvl9pPr lvl="8" rtl="0">
              <a:lnSpc>
                <a:spcPct val="115000"/>
              </a:lnSpc>
              <a:spcBef>
                <a:spcPts val="0"/>
              </a:spcBef>
              <a:spcAft>
                <a:spcPts val="0"/>
              </a:spcAft>
              <a:buSzPts val="2000"/>
              <a:buNone/>
              <a:defRPr sz="2000"/>
            </a:lvl9pPr>
          </a:lstStyle>
          <a:p>
            <a:r>
              <a:t>xx%</a:t>
            </a:r>
          </a:p>
        </p:txBody>
      </p:sp>
      <p:sp>
        <p:nvSpPr>
          <p:cNvPr id="129" name="Google Shape;129;p25"/>
          <p:cNvSpPr txBox="1">
            <a:spLocks noGrp="1"/>
          </p:cNvSpPr>
          <p:nvPr>
            <p:ph type="subTitle" idx="14"/>
          </p:nvPr>
        </p:nvSpPr>
        <p:spPr>
          <a:xfrm>
            <a:off x="5815600" y="3636275"/>
            <a:ext cx="2099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30" name="Google Shape;130;p25"/>
          <p:cNvSpPr txBox="1">
            <a:spLocks noGrp="1"/>
          </p:cNvSpPr>
          <p:nvPr>
            <p:ph type="subTitle" idx="15"/>
          </p:nvPr>
        </p:nvSpPr>
        <p:spPr>
          <a:xfrm>
            <a:off x="5815600" y="4076750"/>
            <a:ext cx="2103300" cy="7200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31" name="Google Shape;131;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32"/>
        <p:cNvGrpSpPr/>
        <p:nvPr/>
      </p:nvGrpSpPr>
      <p:grpSpPr>
        <a:xfrm>
          <a:off x="0" y="0"/>
          <a:ext cx="0" cy="0"/>
          <a:chOff x="0" y="0"/>
          <a:chExt cx="0" cy="0"/>
        </a:xfrm>
      </p:grpSpPr>
      <p:sp>
        <p:nvSpPr>
          <p:cNvPr id="133" name="Google Shape;133;p26"/>
          <p:cNvSpPr/>
          <p:nvPr/>
        </p:nvSpPr>
        <p:spPr>
          <a:xfrm>
            <a:off x="6248400" y="-79800"/>
            <a:ext cx="28956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6"/>
          <p:cNvSpPr txBox="1">
            <a:spLocks noGrp="1"/>
          </p:cNvSpPr>
          <p:nvPr>
            <p:ph type="subTitle" idx="1"/>
          </p:nvPr>
        </p:nvSpPr>
        <p:spPr>
          <a:xfrm flipH="1">
            <a:off x="1595075" y="50"/>
            <a:ext cx="3242100" cy="5143500"/>
          </a:xfrm>
          <a:prstGeom prst="rect">
            <a:avLst/>
          </a:prstGeom>
        </p:spPr>
        <p:txBody>
          <a:bodyPr spcFirstLastPara="1" wrap="square" lIns="91425" tIns="91425" rIns="91425" bIns="91425" anchor="ctr" anchorCtr="0">
            <a:noAutofit/>
          </a:bodyPr>
          <a:lstStyle>
            <a:lvl1pPr marL="0" marR="0" lvl="0" indent="-127000" algn="r" rtl="0">
              <a:lnSpc>
                <a:spcPct val="115000"/>
              </a:lnSpc>
              <a:spcBef>
                <a:spcPts val="0"/>
              </a:spcBef>
              <a:spcAft>
                <a:spcPts val="0"/>
              </a:spcAft>
              <a:buClr>
                <a:schemeClr val="dk1"/>
              </a:buClr>
              <a:buSzPts val="2000"/>
              <a:buNone/>
              <a:defRPr sz="2000"/>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35" name="Google Shape;135;p26"/>
          <p:cNvSpPr txBox="1">
            <a:spLocks noGrp="1"/>
          </p:cNvSpPr>
          <p:nvPr>
            <p:ph type="title"/>
          </p:nvPr>
        </p:nvSpPr>
        <p:spPr>
          <a:xfrm flipH="1">
            <a:off x="6328500" y="1712250"/>
            <a:ext cx="2185500" cy="1719000"/>
          </a:xfrm>
          <a:prstGeom prst="rect">
            <a:avLst/>
          </a:prstGeom>
        </p:spPr>
        <p:txBody>
          <a:bodyPr spcFirstLastPara="1" wrap="square" lIns="91425" tIns="91425" rIns="91425" bIns="91425" anchor="ctr" anchorCtr="0">
            <a:noAutofit/>
          </a:bodyPr>
          <a:lstStyle>
            <a:lvl1pPr lvl="0" algn="r"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136" name="Google Shape;136;p26"/>
          <p:cNvSpPr/>
          <p:nvPr/>
        </p:nvSpPr>
        <p:spPr>
          <a:xfrm rot="-5402642">
            <a:off x="5275357" y="2349975"/>
            <a:ext cx="3903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spTree>
      <p:nvGrpSpPr>
        <p:cNvPr id="1" name="Shape 138"/>
        <p:cNvGrpSpPr/>
        <p:nvPr/>
      </p:nvGrpSpPr>
      <p:grpSpPr>
        <a:xfrm>
          <a:off x="0" y="0"/>
          <a:ext cx="0" cy="0"/>
          <a:chOff x="0" y="0"/>
          <a:chExt cx="0" cy="0"/>
        </a:xfrm>
      </p:grpSpPr>
      <p:sp>
        <p:nvSpPr>
          <p:cNvPr id="139" name="Google Shape;139;p27"/>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7"/>
          <p:cNvSpPr txBox="1">
            <a:spLocks noGrp="1"/>
          </p:cNvSpPr>
          <p:nvPr>
            <p:ph type="title"/>
          </p:nvPr>
        </p:nvSpPr>
        <p:spPr>
          <a:xfrm>
            <a:off x="629875" y="1712250"/>
            <a:ext cx="22644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141" name="Google Shape;141;p27"/>
          <p:cNvSpPr txBox="1">
            <a:spLocks noGrp="1"/>
          </p:cNvSpPr>
          <p:nvPr>
            <p:ph type="subTitle" idx="1"/>
          </p:nvPr>
        </p:nvSpPr>
        <p:spPr>
          <a:xfrm>
            <a:off x="4374125" y="398900"/>
            <a:ext cx="3551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42" name="Google Shape;142;p27"/>
          <p:cNvSpPr txBox="1">
            <a:spLocks noGrp="1"/>
          </p:cNvSpPr>
          <p:nvPr>
            <p:ph type="subTitle" idx="2"/>
          </p:nvPr>
        </p:nvSpPr>
        <p:spPr>
          <a:xfrm>
            <a:off x="4374125" y="843156"/>
            <a:ext cx="35562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43" name="Google Shape;143;p27"/>
          <p:cNvSpPr txBox="1">
            <a:spLocks noGrp="1"/>
          </p:cNvSpPr>
          <p:nvPr>
            <p:ph type="subTitle" idx="3"/>
          </p:nvPr>
        </p:nvSpPr>
        <p:spPr>
          <a:xfrm>
            <a:off x="4374125" y="3651120"/>
            <a:ext cx="3551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44" name="Google Shape;144;p27"/>
          <p:cNvSpPr txBox="1">
            <a:spLocks noGrp="1"/>
          </p:cNvSpPr>
          <p:nvPr>
            <p:ph type="subTitle" idx="4"/>
          </p:nvPr>
        </p:nvSpPr>
        <p:spPr>
          <a:xfrm>
            <a:off x="4374125" y="4099201"/>
            <a:ext cx="35562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45" name="Google Shape;145;p27"/>
          <p:cNvSpPr txBox="1">
            <a:spLocks noGrp="1"/>
          </p:cNvSpPr>
          <p:nvPr>
            <p:ph type="subTitle" idx="5"/>
          </p:nvPr>
        </p:nvSpPr>
        <p:spPr>
          <a:xfrm>
            <a:off x="4374125" y="2024610"/>
            <a:ext cx="3551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46" name="Google Shape;146;p27"/>
          <p:cNvSpPr txBox="1">
            <a:spLocks noGrp="1"/>
          </p:cNvSpPr>
          <p:nvPr>
            <p:ph type="subTitle" idx="6"/>
          </p:nvPr>
        </p:nvSpPr>
        <p:spPr>
          <a:xfrm>
            <a:off x="4374125" y="2468916"/>
            <a:ext cx="35562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47" name="Google Shape;147;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bullet point 2">
  <p:cSld name="CUSTOM_6">
    <p:spTree>
      <p:nvGrpSpPr>
        <p:cNvPr id="1" name="Shape 148"/>
        <p:cNvGrpSpPr/>
        <p:nvPr/>
      </p:nvGrpSpPr>
      <p:grpSpPr>
        <a:xfrm>
          <a:off x="0" y="0"/>
          <a:ext cx="0" cy="0"/>
          <a:chOff x="0" y="0"/>
          <a:chExt cx="0" cy="0"/>
        </a:xfrm>
      </p:grpSpPr>
      <p:sp>
        <p:nvSpPr>
          <p:cNvPr id="149" name="Google Shape;149;p28"/>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8"/>
          <p:cNvSpPr txBox="1">
            <a:spLocks noGrp="1"/>
          </p:cNvSpPr>
          <p:nvPr>
            <p:ph type="body" idx="1"/>
          </p:nvPr>
        </p:nvSpPr>
        <p:spPr>
          <a:xfrm>
            <a:off x="3520925" y="336975"/>
            <a:ext cx="4896900" cy="44697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00000"/>
              </a:lnSpc>
              <a:spcBef>
                <a:spcPts val="1600"/>
              </a:spcBef>
              <a:spcAft>
                <a:spcPts val="0"/>
              </a:spcAft>
              <a:buSzPts val="1400"/>
              <a:buChar char="○"/>
              <a:defRPr sz="1200"/>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51" name="Google Shape;151;p28"/>
          <p:cNvSpPr txBox="1">
            <a:spLocks noGrp="1"/>
          </p:cNvSpPr>
          <p:nvPr>
            <p:ph type="title"/>
          </p:nvPr>
        </p:nvSpPr>
        <p:spPr>
          <a:xfrm>
            <a:off x="633875" y="1712250"/>
            <a:ext cx="19983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152" name="Google Shape;152;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
    <p:spTree>
      <p:nvGrpSpPr>
        <p:cNvPr id="1" name="Shape 153"/>
        <p:cNvGrpSpPr/>
        <p:nvPr/>
      </p:nvGrpSpPr>
      <p:grpSpPr>
        <a:xfrm>
          <a:off x="0" y="0"/>
          <a:ext cx="0" cy="0"/>
          <a:chOff x="0" y="0"/>
          <a:chExt cx="0" cy="0"/>
        </a:xfrm>
      </p:grpSpPr>
      <p:sp>
        <p:nvSpPr>
          <p:cNvPr id="154" name="Google Shape;154;p29"/>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9"/>
          <p:cNvSpPr txBox="1">
            <a:spLocks noGrp="1"/>
          </p:cNvSpPr>
          <p:nvPr>
            <p:ph type="title"/>
          </p:nvPr>
        </p:nvSpPr>
        <p:spPr>
          <a:xfrm>
            <a:off x="629875" y="1712250"/>
            <a:ext cx="19749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156" name="Google Shape;156;p29"/>
          <p:cNvSpPr txBox="1">
            <a:spLocks noGrp="1"/>
          </p:cNvSpPr>
          <p:nvPr>
            <p:ph type="subTitle" idx="1"/>
          </p:nvPr>
        </p:nvSpPr>
        <p:spPr>
          <a:xfrm>
            <a:off x="3512200" y="767200"/>
            <a:ext cx="2363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57" name="Google Shape;157;p29"/>
          <p:cNvSpPr txBox="1">
            <a:spLocks noGrp="1"/>
          </p:cNvSpPr>
          <p:nvPr>
            <p:ph type="subTitle" idx="2"/>
          </p:nvPr>
        </p:nvSpPr>
        <p:spPr>
          <a:xfrm>
            <a:off x="3512200" y="1211450"/>
            <a:ext cx="23637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58" name="Google Shape;158;p29"/>
          <p:cNvSpPr txBox="1">
            <a:spLocks noGrp="1"/>
          </p:cNvSpPr>
          <p:nvPr>
            <p:ph type="subTitle" idx="3"/>
          </p:nvPr>
        </p:nvSpPr>
        <p:spPr>
          <a:xfrm>
            <a:off x="3512200" y="3457519"/>
            <a:ext cx="2363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59" name="Google Shape;159;p29"/>
          <p:cNvSpPr txBox="1">
            <a:spLocks noGrp="1"/>
          </p:cNvSpPr>
          <p:nvPr>
            <p:ph type="subTitle" idx="4"/>
          </p:nvPr>
        </p:nvSpPr>
        <p:spPr>
          <a:xfrm>
            <a:off x="3512200" y="3904850"/>
            <a:ext cx="23637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60" name="Google Shape;160;p29"/>
          <p:cNvSpPr txBox="1">
            <a:spLocks noGrp="1"/>
          </p:cNvSpPr>
          <p:nvPr>
            <p:ph type="subTitle" idx="5"/>
          </p:nvPr>
        </p:nvSpPr>
        <p:spPr>
          <a:xfrm>
            <a:off x="3512200" y="2117472"/>
            <a:ext cx="2363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61" name="Google Shape;161;p29"/>
          <p:cNvSpPr txBox="1">
            <a:spLocks noGrp="1"/>
          </p:cNvSpPr>
          <p:nvPr>
            <p:ph type="subTitle" idx="6"/>
          </p:nvPr>
        </p:nvSpPr>
        <p:spPr>
          <a:xfrm>
            <a:off x="3512200" y="2564900"/>
            <a:ext cx="23637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62" name="Google Shape;162;p29"/>
          <p:cNvSpPr txBox="1">
            <a:spLocks noGrp="1"/>
          </p:cNvSpPr>
          <p:nvPr>
            <p:ph type="subTitle" idx="7"/>
          </p:nvPr>
        </p:nvSpPr>
        <p:spPr>
          <a:xfrm>
            <a:off x="6231589" y="767200"/>
            <a:ext cx="23622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63" name="Google Shape;163;p29"/>
          <p:cNvSpPr txBox="1">
            <a:spLocks noGrp="1"/>
          </p:cNvSpPr>
          <p:nvPr>
            <p:ph type="subTitle" idx="8"/>
          </p:nvPr>
        </p:nvSpPr>
        <p:spPr>
          <a:xfrm>
            <a:off x="6230275" y="1211450"/>
            <a:ext cx="23610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64" name="Google Shape;164;p29"/>
          <p:cNvSpPr txBox="1">
            <a:spLocks noGrp="1"/>
          </p:cNvSpPr>
          <p:nvPr>
            <p:ph type="subTitle" idx="9"/>
          </p:nvPr>
        </p:nvSpPr>
        <p:spPr>
          <a:xfrm>
            <a:off x="6230276" y="3457519"/>
            <a:ext cx="23622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65" name="Google Shape;165;p29"/>
          <p:cNvSpPr txBox="1">
            <a:spLocks noGrp="1"/>
          </p:cNvSpPr>
          <p:nvPr>
            <p:ph type="subTitle" idx="13"/>
          </p:nvPr>
        </p:nvSpPr>
        <p:spPr>
          <a:xfrm>
            <a:off x="6230275" y="3904850"/>
            <a:ext cx="23610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66" name="Google Shape;166;p29"/>
          <p:cNvSpPr txBox="1">
            <a:spLocks noGrp="1"/>
          </p:cNvSpPr>
          <p:nvPr>
            <p:ph type="subTitle" idx="14"/>
          </p:nvPr>
        </p:nvSpPr>
        <p:spPr>
          <a:xfrm>
            <a:off x="6231584" y="2117472"/>
            <a:ext cx="23622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67" name="Google Shape;167;p29"/>
          <p:cNvSpPr txBox="1">
            <a:spLocks noGrp="1"/>
          </p:cNvSpPr>
          <p:nvPr>
            <p:ph type="subTitle" idx="15"/>
          </p:nvPr>
        </p:nvSpPr>
        <p:spPr>
          <a:xfrm>
            <a:off x="6231580" y="2564900"/>
            <a:ext cx="23610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68" name="Google Shape;168;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
  <p:cSld name="TITLE_AND_TWO_COLUMNS_1_1_1">
    <p:spTree>
      <p:nvGrpSpPr>
        <p:cNvPr id="1" name="Shape 169"/>
        <p:cNvGrpSpPr/>
        <p:nvPr/>
      </p:nvGrpSpPr>
      <p:grpSpPr>
        <a:xfrm>
          <a:off x="0" y="0"/>
          <a:ext cx="0" cy="0"/>
          <a:chOff x="0" y="0"/>
          <a:chExt cx="0" cy="0"/>
        </a:xfrm>
      </p:grpSpPr>
      <p:sp>
        <p:nvSpPr>
          <p:cNvPr id="170" name="Google Shape;170;p30"/>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0"/>
          <p:cNvSpPr txBox="1">
            <a:spLocks noGrp="1"/>
          </p:cNvSpPr>
          <p:nvPr>
            <p:ph type="title"/>
          </p:nvPr>
        </p:nvSpPr>
        <p:spPr>
          <a:xfrm>
            <a:off x="629875" y="1712250"/>
            <a:ext cx="19386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172" name="Google Shape;172;p30"/>
          <p:cNvSpPr txBox="1">
            <a:spLocks noGrp="1"/>
          </p:cNvSpPr>
          <p:nvPr>
            <p:ph type="subTitle" idx="1"/>
          </p:nvPr>
        </p:nvSpPr>
        <p:spPr>
          <a:xfrm>
            <a:off x="3529375" y="1213025"/>
            <a:ext cx="23595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73" name="Google Shape;173;p30"/>
          <p:cNvSpPr txBox="1">
            <a:spLocks noGrp="1"/>
          </p:cNvSpPr>
          <p:nvPr>
            <p:ph type="subTitle" idx="2"/>
          </p:nvPr>
        </p:nvSpPr>
        <p:spPr>
          <a:xfrm>
            <a:off x="3529375" y="1657275"/>
            <a:ext cx="2362500" cy="8154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74" name="Google Shape;174;p30"/>
          <p:cNvSpPr txBox="1">
            <a:spLocks noGrp="1"/>
          </p:cNvSpPr>
          <p:nvPr>
            <p:ph type="subTitle" idx="3"/>
          </p:nvPr>
        </p:nvSpPr>
        <p:spPr>
          <a:xfrm>
            <a:off x="3529375" y="3648975"/>
            <a:ext cx="23595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75" name="Google Shape;175;p30"/>
          <p:cNvSpPr txBox="1">
            <a:spLocks noGrp="1"/>
          </p:cNvSpPr>
          <p:nvPr>
            <p:ph type="subTitle" idx="4"/>
          </p:nvPr>
        </p:nvSpPr>
        <p:spPr>
          <a:xfrm>
            <a:off x="3529375" y="4093275"/>
            <a:ext cx="2362500" cy="8154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76" name="Google Shape;176;p30"/>
          <p:cNvSpPr txBox="1">
            <a:spLocks noGrp="1"/>
          </p:cNvSpPr>
          <p:nvPr>
            <p:ph type="subTitle" idx="5"/>
          </p:nvPr>
        </p:nvSpPr>
        <p:spPr>
          <a:xfrm>
            <a:off x="6279511" y="1213025"/>
            <a:ext cx="23595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77" name="Google Shape;177;p30"/>
          <p:cNvSpPr txBox="1">
            <a:spLocks noGrp="1"/>
          </p:cNvSpPr>
          <p:nvPr>
            <p:ph type="subTitle" idx="6"/>
          </p:nvPr>
        </p:nvSpPr>
        <p:spPr>
          <a:xfrm>
            <a:off x="6278200" y="1657275"/>
            <a:ext cx="2362500" cy="8154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78" name="Google Shape;178;p30"/>
          <p:cNvSpPr txBox="1">
            <a:spLocks noGrp="1"/>
          </p:cNvSpPr>
          <p:nvPr>
            <p:ph type="subTitle" idx="7"/>
          </p:nvPr>
        </p:nvSpPr>
        <p:spPr>
          <a:xfrm>
            <a:off x="6279500" y="3648975"/>
            <a:ext cx="23595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79" name="Google Shape;179;p30"/>
          <p:cNvSpPr txBox="1">
            <a:spLocks noGrp="1"/>
          </p:cNvSpPr>
          <p:nvPr>
            <p:ph type="subTitle" idx="8"/>
          </p:nvPr>
        </p:nvSpPr>
        <p:spPr>
          <a:xfrm>
            <a:off x="6278200" y="4093275"/>
            <a:ext cx="2362500" cy="8154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80" name="Google Shape;180;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1">
  <p:cSld name="TITLE_AND_TWO_COLUMNS_1_2">
    <p:spTree>
      <p:nvGrpSpPr>
        <p:cNvPr id="1" name="Shape 181"/>
        <p:cNvGrpSpPr/>
        <p:nvPr/>
      </p:nvGrpSpPr>
      <p:grpSpPr>
        <a:xfrm>
          <a:off x="0" y="0"/>
          <a:ext cx="0" cy="0"/>
          <a:chOff x="0" y="0"/>
          <a:chExt cx="0" cy="0"/>
        </a:xfrm>
      </p:grpSpPr>
      <p:sp>
        <p:nvSpPr>
          <p:cNvPr id="182" name="Google Shape;182;p31"/>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1"/>
          <p:cNvSpPr txBox="1">
            <a:spLocks noGrp="1"/>
          </p:cNvSpPr>
          <p:nvPr>
            <p:ph type="title"/>
          </p:nvPr>
        </p:nvSpPr>
        <p:spPr>
          <a:xfrm>
            <a:off x="629875" y="1712275"/>
            <a:ext cx="17199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184" name="Google Shape;184;p31"/>
          <p:cNvSpPr txBox="1">
            <a:spLocks noGrp="1"/>
          </p:cNvSpPr>
          <p:nvPr>
            <p:ph type="subTitle" idx="1"/>
          </p:nvPr>
        </p:nvSpPr>
        <p:spPr>
          <a:xfrm>
            <a:off x="5142950" y="569900"/>
            <a:ext cx="24069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85" name="Google Shape;185;p31"/>
          <p:cNvSpPr txBox="1">
            <a:spLocks noGrp="1"/>
          </p:cNvSpPr>
          <p:nvPr>
            <p:ph type="subTitle" idx="2"/>
          </p:nvPr>
        </p:nvSpPr>
        <p:spPr>
          <a:xfrm>
            <a:off x="5142950" y="1014156"/>
            <a:ext cx="24099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86" name="Google Shape;186;p31"/>
          <p:cNvSpPr txBox="1">
            <a:spLocks noGrp="1"/>
          </p:cNvSpPr>
          <p:nvPr>
            <p:ph type="subTitle" idx="3"/>
          </p:nvPr>
        </p:nvSpPr>
        <p:spPr>
          <a:xfrm>
            <a:off x="5142950" y="3470494"/>
            <a:ext cx="24069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87" name="Google Shape;187;p31"/>
          <p:cNvSpPr txBox="1">
            <a:spLocks noGrp="1"/>
          </p:cNvSpPr>
          <p:nvPr>
            <p:ph type="subTitle" idx="4"/>
          </p:nvPr>
        </p:nvSpPr>
        <p:spPr>
          <a:xfrm>
            <a:off x="5142950" y="3914800"/>
            <a:ext cx="24099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88" name="Google Shape;188;p31"/>
          <p:cNvSpPr txBox="1">
            <a:spLocks noGrp="1"/>
          </p:cNvSpPr>
          <p:nvPr>
            <p:ph type="subTitle" idx="5"/>
          </p:nvPr>
        </p:nvSpPr>
        <p:spPr>
          <a:xfrm>
            <a:off x="5142950" y="2024610"/>
            <a:ext cx="24069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89" name="Google Shape;189;p31"/>
          <p:cNvSpPr txBox="1">
            <a:spLocks noGrp="1"/>
          </p:cNvSpPr>
          <p:nvPr>
            <p:ph type="subTitle" idx="6"/>
          </p:nvPr>
        </p:nvSpPr>
        <p:spPr>
          <a:xfrm>
            <a:off x="5142950" y="2468891"/>
            <a:ext cx="24099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90" name="Google Shape;190;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800"/>
              <a:buNone/>
              <a:defRPr b="1"/>
            </a:lvl1pPr>
            <a:lvl2pPr lvl="1" rtl="0">
              <a:spcBef>
                <a:spcPts val="0"/>
              </a:spcBef>
              <a:spcAft>
                <a:spcPts val="0"/>
              </a:spcAft>
              <a:buSzPts val="2800"/>
              <a:buNone/>
              <a:defRPr b="1"/>
            </a:lvl2pPr>
            <a:lvl3pPr lvl="2" rtl="0">
              <a:spcBef>
                <a:spcPts val="0"/>
              </a:spcBef>
              <a:spcAft>
                <a:spcPts val="0"/>
              </a:spcAft>
              <a:buSzPts val="2800"/>
              <a:buNone/>
              <a:defRPr b="1"/>
            </a:lvl3pPr>
            <a:lvl4pPr lvl="3" rtl="0">
              <a:spcBef>
                <a:spcPts val="0"/>
              </a:spcBef>
              <a:spcAft>
                <a:spcPts val="0"/>
              </a:spcAft>
              <a:buSzPts val="2800"/>
              <a:buNone/>
              <a:defRPr b="1"/>
            </a:lvl4pPr>
            <a:lvl5pPr lvl="4" rtl="0">
              <a:spcBef>
                <a:spcPts val="0"/>
              </a:spcBef>
              <a:spcAft>
                <a:spcPts val="0"/>
              </a:spcAft>
              <a:buSzPts val="2800"/>
              <a:buNone/>
              <a:defRPr b="1"/>
            </a:lvl5pPr>
            <a:lvl6pPr lvl="5" rtl="0">
              <a:spcBef>
                <a:spcPts val="0"/>
              </a:spcBef>
              <a:spcAft>
                <a:spcPts val="0"/>
              </a:spcAft>
              <a:buSzPts val="2800"/>
              <a:buNone/>
              <a:defRPr b="1"/>
            </a:lvl6pPr>
            <a:lvl7pPr lvl="6" rtl="0">
              <a:spcBef>
                <a:spcPts val="0"/>
              </a:spcBef>
              <a:spcAft>
                <a:spcPts val="0"/>
              </a:spcAft>
              <a:buSzPts val="2800"/>
              <a:buNone/>
              <a:defRPr b="1"/>
            </a:lvl7pPr>
            <a:lvl8pPr lvl="7" rtl="0">
              <a:spcBef>
                <a:spcPts val="0"/>
              </a:spcBef>
              <a:spcAft>
                <a:spcPts val="0"/>
              </a:spcAft>
              <a:buSzPts val="2800"/>
              <a:buNone/>
              <a:defRPr b="1"/>
            </a:lvl8pPr>
            <a:lvl9pPr lvl="8" rtl="0">
              <a:spcBef>
                <a:spcPts val="0"/>
              </a:spcBef>
              <a:spcAft>
                <a:spcPts val="0"/>
              </a:spcAft>
              <a:buSzPts val="2800"/>
              <a:buNone/>
              <a:defRPr b="1"/>
            </a:lvl9pPr>
          </a:lstStyle>
          <a:p>
            <a:endParaRPr/>
          </a:p>
        </p:txBody>
      </p:sp>
      <p:sp>
        <p:nvSpPr>
          <p:cNvPr id="18" name="Google Shape;18;p4"/>
          <p:cNvSpPr txBox="1">
            <a:spLocks noGrp="1"/>
          </p:cNvSpPr>
          <p:nvPr>
            <p:ph type="body" idx="1"/>
          </p:nvPr>
        </p:nvSpPr>
        <p:spPr>
          <a:xfrm>
            <a:off x="457200" y="1247950"/>
            <a:ext cx="8229600" cy="30291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ne column text 1">
  <p:cSld name="CUSTOM_4">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1096050" y="2161625"/>
            <a:ext cx="2624100" cy="819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200"/>
              <a:buNone/>
              <a:defRPr b="1"/>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93" name="Google Shape;193;p32"/>
          <p:cNvSpPr txBox="1">
            <a:spLocks noGrp="1"/>
          </p:cNvSpPr>
          <p:nvPr>
            <p:ph type="subTitle" idx="1"/>
          </p:nvPr>
        </p:nvSpPr>
        <p:spPr>
          <a:xfrm>
            <a:off x="1096050" y="2998500"/>
            <a:ext cx="2624100" cy="557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4" name="Google Shape;194;p32"/>
          <p:cNvSpPr/>
          <p:nvPr/>
        </p:nvSpPr>
        <p:spPr>
          <a:xfrm rot="10800000" flipH="1">
            <a:off x="-47850" y="-95700"/>
            <a:ext cx="9239700" cy="84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 and text">
  <p:cSld name="CUSTOM_5">
    <p:spTree>
      <p:nvGrpSpPr>
        <p:cNvPr id="1" name="Shape 196"/>
        <p:cNvGrpSpPr/>
        <p:nvPr/>
      </p:nvGrpSpPr>
      <p:grpSpPr>
        <a:xfrm>
          <a:off x="0" y="0"/>
          <a:ext cx="0" cy="0"/>
          <a:chOff x="0" y="0"/>
          <a:chExt cx="0" cy="0"/>
        </a:xfrm>
      </p:grpSpPr>
      <p:sp>
        <p:nvSpPr>
          <p:cNvPr id="197" name="Google Shape;197;p33"/>
          <p:cNvSpPr txBox="1">
            <a:spLocks noGrp="1"/>
          </p:cNvSpPr>
          <p:nvPr>
            <p:ph type="title" hasCustomPrompt="1"/>
          </p:nvPr>
        </p:nvSpPr>
        <p:spPr>
          <a:xfrm>
            <a:off x="3520150" y="672237"/>
            <a:ext cx="3228300" cy="495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b="1"/>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98" name="Google Shape;198;p33"/>
          <p:cNvSpPr txBox="1">
            <a:spLocks noGrp="1"/>
          </p:cNvSpPr>
          <p:nvPr>
            <p:ph type="subTitle" idx="1"/>
          </p:nvPr>
        </p:nvSpPr>
        <p:spPr>
          <a:xfrm>
            <a:off x="3520150" y="1174325"/>
            <a:ext cx="3228300" cy="538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9" name="Google Shape;199;p33"/>
          <p:cNvSpPr txBox="1">
            <a:spLocks noGrp="1"/>
          </p:cNvSpPr>
          <p:nvPr>
            <p:ph type="title" idx="2" hasCustomPrompt="1"/>
          </p:nvPr>
        </p:nvSpPr>
        <p:spPr>
          <a:xfrm>
            <a:off x="3520150" y="2140775"/>
            <a:ext cx="3228300" cy="495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b="1"/>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00" name="Google Shape;200;p33"/>
          <p:cNvSpPr txBox="1">
            <a:spLocks noGrp="1"/>
          </p:cNvSpPr>
          <p:nvPr>
            <p:ph type="subTitle" idx="3"/>
          </p:nvPr>
        </p:nvSpPr>
        <p:spPr>
          <a:xfrm>
            <a:off x="3520150" y="2639800"/>
            <a:ext cx="3228300" cy="538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1" name="Google Shape;201;p33"/>
          <p:cNvSpPr txBox="1">
            <a:spLocks noGrp="1"/>
          </p:cNvSpPr>
          <p:nvPr>
            <p:ph type="title" idx="4" hasCustomPrompt="1"/>
          </p:nvPr>
        </p:nvSpPr>
        <p:spPr>
          <a:xfrm>
            <a:off x="3520150" y="3609845"/>
            <a:ext cx="3228300" cy="495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b="1"/>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02" name="Google Shape;202;p33"/>
          <p:cNvSpPr txBox="1">
            <a:spLocks noGrp="1"/>
          </p:cNvSpPr>
          <p:nvPr>
            <p:ph type="subTitle" idx="5"/>
          </p:nvPr>
        </p:nvSpPr>
        <p:spPr>
          <a:xfrm>
            <a:off x="3520150" y="4105205"/>
            <a:ext cx="3228300" cy="538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3" name="Google Shape;203;p33"/>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3"/>
          <p:cNvSpPr txBox="1">
            <a:spLocks noGrp="1"/>
          </p:cNvSpPr>
          <p:nvPr>
            <p:ph type="title" idx="6"/>
          </p:nvPr>
        </p:nvSpPr>
        <p:spPr>
          <a:xfrm>
            <a:off x="629875" y="1712300"/>
            <a:ext cx="21159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205" name="Google Shape;205;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206"/>
        <p:cNvGrpSpPr/>
        <p:nvPr/>
      </p:nvGrpSpPr>
      <p:grpSpPr>
        <a:xfrm>
          <a:off x="0" y="0"/>
          <a:ext cx="0" cy="0"/>
          <a:chOff x="0" y="0"/>
          <a:chExt cx="0" cy="0"/>
        </a:xfrm>
      </p:grpSpPr>
      <p:sp>
        <p:nvSpPr>
          <p:cNvPr id="207" name="Google Shape;207;p34"/>
          <p:cNvSpPr/>
          <p:nvPr/>
        </p:nvSpPr>
        <p:spPr>
          <a:xfrm rot="10800000" flipH="1">
            <a:off x="-19550" y="2930700"/>
            <a:ext cx="9239700" cy="2323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4"/>
          <p:cNvSpPr txBox="1">
            <a:spLocks noGrp="1"/>
          </p:cNvSpPr>
          <p:nvPr>
            <p:ph type="title"/>
          </p:nvPr>
        </p:nvSpPr>
        <p:spPr>
          <a:xfrm>
            <a:off x="1926150" y="3352924"/>
            <a:ext cx="5291700" cy="69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b="1">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09" name="Google Shape;209;p34"/>
          <p:cNvSpPr txBox="1">
            <a:spLocks noGrp="1"/>
          </p:cNvSpPr>
          <p:nvPr>
            <p:ph type="subTitle" idx="1"/>
          </p:nvPr>
        </p:nvSpPr>
        <p:spPr>
          <a:xfrm>
            <a:off x="1926150" y="3948174"/>
            <a:ext cx="5291700" cy="69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10" name="Google Shape;210;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1">
  <p:cSld name="CUSTOM_4_1_1">
    <p:spTree>
      <p:nvGrpSpPr>
        <p:cNvPr id="1" name="Shape 211"/>
        <p:cNvGrpSpPr/>
        <p:nvPr/>
      </p:nvGrpSpPr>
      <p:grpSpPr>
        <a:xfrm>
          <a:off x="0" y="0"/>
          <a:ext cx="0" cy="0"/>
          <a:chOff x="0" y="0"/>
          <a:chExt cx="0" cy="0"/>
        </a:xfrm>
      </p:grpSpPr>
      <p:sp>
        <p:nvSpPr>
          <p:cNvPr id="212" name="Google Shape;212;p35"/>
          <p:cNvSpPr txBox="1">
            <a:spLocks noGrp="1"/>
          </p:cNvSpPr>
          <p:nvPr>
            <p:ph type="body" idx="1"/>
          </p:nvPr>
        </p:nvSpPr>
        <p:spPr>
          <a:xfrm>
            <a:off x="3513650" y="847959"/>
            <a:ext cx="4904400" cy="3997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Font typeface="Montserrat"/>
              <a:buChar char="●"/>
              <a:defRPr/>
            </a:lvl1pPr>
            <a:lvl2pPr marL="914400" lvl="1" indent="-330200" rtl="0">
              <a:lnSpc>
                <a:spcPct val="100000"/>
              </a:lnSpc>
              <a:spcBef>
                <a:spcPts val="1600"/>
              </a:spcBef>
              <a:spcAft>
                <a:spcPts val="0"/>
              </a:spcAft>
              <a:buSzPts val="1600"/>
              <a:buFont typeface="Montserrat"/>
              <a:buChar char="○"/>
              <a:defRPr sz="1200"/>
            </a:lvl2pPr>
            <a:lvl3pPr marL="1371600" lvl="2" indent="-330200" rtl="0">
              <a:spcBef>
                <a:spcPts val="1600"/>
              </a:spcBef>
              <a:spcAft>
                <a:spcPts val="0"/>
              </a:spcAft>
              <a:buSzPts val="1600"/>
              <a:buFont typeface="Montserrat"/>
              <a:buChar char="■"/>
              <a:defRPr/>
            </a:lvl3pPr>
            <a:lvl4pPr marL="1828800" lvl="3" indent="-330200" rtl="0">
              <a:spcBef>
                <a:spcPts val="1600"/>
              </a:spcBef>
              <a:spcAft>
                <a:spcPts val="0"/>
              </a:spcAft>
              <a:buSzPts val="1600"/>
              <a:buFont typeface="Montserrat"/>
              <a:buChar char="●"/>
              <a:defRPr/>
            </a:lvl4pPr>
            <a:lvl5pPr marL="2286000" lvl="4" indent="-330200" rtl="0">
              <a:spcBef>
                <a:spcPts val="1600"/>
              </a:spcBef>
              <a:spcAft>
                <a:spcPts val="0"/>
              </a:spcAft>
              <a:buSzPts val="1600"/>
              <a:buFont typeface="Montserrat"/>
              <a:buChar char="○"/>
              <a:defRPr/>
            </a:lvl5pPr>
            <a:lvl6pPr marL="2743200" lvl="5" indent="-330200" rtl="0">
              <a:spcBef>
                <a:spcPts val="1600"/>
              </a:spcBef>
              <a:spcAft>
                <a:spcPts val="0"/>
              </a:spcAft>
              <a:buSzPts val="1600"/>
              <a:buFont typeface="Montserrat"/>
              <a:buChar char="■"/>
              <a:defRPr/>
            </a:lvl6pPr>
            <a:lvl7pPr marL="3200400" lvl="6" indent="-330200" rtl="0">
              <a:spcBef>
                <a:spcPts val="1600"/>
              </a:spcBef>
              <a:spcAft>
                <a:spcPts val="0"/>
              </a:spcAft>
              <a:buSzPts val="1600"/>
              <a:buFont typeface="Montserrat"/>
              <a:buChar char="●"/>
              <a:defRPr/>
            </a:lvl7pPr>
            <a:lvl8pPr marL="3657600" lvl="7" indent="-330200" rtl="0">
              <a:spcBef>
                <a:spcPts val="1600"/>
              </a:spcBef>
              <a:spcAft>
                <a:spcPts val="0"/>
              </a:spcAft>
              <a:buSzPts val="1600"/>
              <a:buFont typeface="Montserrat"/>
              <a:buChar char="○"/>
              <a:defRPr/>
            </a:lvl8pPr>
            <a:lvl9pPr marL="4114800" lvl="8" indent="-330200" rtl="0">
              <a:spcBef>
                <a:spcPts val="1600"/>
              </a:spcBef>
              <a:spcAft>
                <a:spcPts val="1600"/>
              </a:spcAft>
              <a:buSzPts val="1600"/>
              <a:buFont typeface="Montserrat"/>
              <a:buChar char="■"/>
              <a:defRPr/>
            </a:lvl9pPr>
          </a:lstStyle>
          <a:p>
            <a:endParaRPr/>
          </a:p>
        </p:txBody>
      </p:sp>
      <p:sp>
        <p:nvSpPr>
          <p:cNvPr id="213" name="Google Shape;213;p35"/>
          <p:cNvSpPr txBox="1">
            <a:spLocks noGrp="1"/>
          </p:cNvSpPr>
          <p:nvPr>
            <p:ph type="subTitle" idx="2"/>
          </p:nvPr>
        </p:nvSpPr>
        <p:spPr>
          <a:xfrm>
            <a:off x="3513650" y="402150"/>
            <a:ext cx="4404600" cy="37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000"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4" name="Google Shape;214;p35"/>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5"/>
          <p:cNvSpPr txBox="1">
            <a:spLocks noGrp="1"/>
          </p:cNvSpPr>
          <p:nvPr>
            <p:ph type="title"/>
          </p:nvPr>
        </p:nvSpPr>
        <p:spPr>
          <a:xfrm>
            <a:off x="608700" y="1931600"/>
            <a:ext cx="2284200" cy="12804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216" name="Google Shape;216;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ext 2">
  <p:cSld name="CUSTOM_4_1_1_1">
    <p:spTree>
      <p:nvGrpSpPr>
        <p:cNvPr id="1" name="Shape 217"/>
        <p:cNvGrpSpPr/>
        <p:nvPr/>
      </p:nvGrpSpPr>
      <p:grpSpPr>
        <a:xfrm>
          <a:off x="0" y="0"/>
          <a:ext cx="0" cy="0"/>
          <a:chOff x="0" y="0"/>
          <a:chExt cx="0" cy="0"/>
        </a:xfrm>
      </p:grpSpPr>
      <p:sp>
        <p:nvSpPr>
          <p:cNvPr id="218" name="Google Shape;218;p36"/>
          <p:cNvSpPr txBox="1">
            <a:spLocks noGrp="1"/>
          </p:cNvSpPr>
          <p:nvPr>
            <p:ph type="body" idx="1"/>
          </p:nvPr>
        </p:nvSpPr>
        <p:spPr>
          <a:xfrm>
            <a:off x="3513650" y="1978784"/>
            <a:ext cx="4904400" cy="21105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Font typeface="Montserrat"/>
              <a:buChar char="●"/>
              <a:defRPr/>
            </a:lvl1pPr>
            <a:lvl2pPr marL="914400" lvl="1" indent="-330200" rtl="0">
              <a:lnSpc>
                <a:spcPct val="100000"/>
              </a:lnSpc>
              <a:spcBef>
                <a:spcPts val="1600"/>
              </a:spcBef>
              <a:spcAft>
                <a:spcPts val="0"/>
              </a:spcAft>
              <a:buSzPts val="1600"/>
              <a:buFont typeface="Montserrat"/>
              <a:buChar char="○"/>
              <a:defRPr sz="1200"/>
            </a:lvl2pPr>
            <a:lvl3pPr marL="1371600" lvl="2" indent="-330200" rtl="0">
              <a:spcBef>
                <a:spcPts val="1600"/>
              </a:spcBef>
              <a:spcAft>
                <a:spcPts val="0"/>
              </a:spcAft>
              <a:buSzPts val="1600"/>
              <a:buFont typeface="Montserrat"/>
              <a:buChar char="■"/>
              <a:defRPr/>
            </a:lvl3pPr>
            <a:lvl4pPr marL="1828800" lvl="3" indent="-330200" rtl="0">
              <a:spcBef>
                <a:spcPts val="1600"/>
              </a:spcBef>
              <a:spcAft>
                <a:spcPts val="0"/>
              </a:spcAft>
              <a:buSzPts val="1600"/>
              <a:buFont typeface="Montserrat"/>
              <a:buChar char="●"/>
              <a:defRPr/>
            </a:lvl4pPr>
            <a:lvl5pPr marL="2286000" lvl="4" indent="-330200" rtl="0">
              <a:spcBef>
                <a:spcPts val="1600"/>
              </a:spcBef>
              <a:spcAft>
                <a:spcPts val="0"/>
              </a:spcAft>
              <a:buSzPts val="1600"/>
              <a:buFont typeface="Montserrat"/>
              <a:buChar char="○"/>
              <a:defRPr/>
            </a:lvl5pPr>
            <a:lvl6pPr marL="2743200" lvl="5" indent="-330200" rtl="0">
              <a:spcBef>
                <a:spcPts val="1600"/>
              </a:spcBef>
              <a:spcAft>
                <a:spcPts val="0"/>
              </a:spcAft>
              <a:buSzPts val="1600"/>
              <a:buFont typeface="Montserrat"/>
              <a:buChar char="■"/>
              <a:defRPr/>
            </a:lvl6pPr>
            <a:lvl7pPr marL="3200400" lvl="6" indent="-330200" rtl="0">
              <a:spcBef>
                <a:spcPts val="1600"/>
              </a:spcBef>
              <a:spcAft>
                <a:spcPts val="0"/>
              </a:spcAft>
              <a:buSzPts val="1600"/>
              <a:buFont typeface="Montserrat"/>
              <a:buChar char="●"/>
              <a:defRPr/>
            </a:lvl7pPr>
            <a:lvl8pPr marL="3657600" lvl="7" indent="-330200" rtl="0">
              <a:spcBef>
                <a:spcPts val="1600"/>
              </a:spcBef>
              <a:spcAft>
                <a:spcPts val="0"/>
              </a:spcAft>
              <a:buSzPts val="1600"/>
              <a:buFont typeface="Montserrat"/>
              <a:buChar char="○"/>
              <a:defRPr/>
            </a:lvl8pPr>
            <a:lvl9pPr marL="4114800" lvl="8" indent="-330200" rtl="0">
              <a:spcBef>
                <a:spcPts val="1600"/>
              </a:spcBef>
              <a:spcAft>
                <a:spcPts val="1600"/>
              </a:spcAft>
              <a:buSzPts val="1600"/>
              <a:buFont typeface="Montserrat"/>
              <a:buChar char="■"/>
              <a:defRPr/>
            </a:lvl9pPr>
          </a:lstStyle>
          <a:p>
            <a:endParaRPr/>
          </a:p>
        </p:txBody>
      </p:sp>
      <p:sp>
        <p:nvSpPr>
          <p:cNvPr id="219" name="Google Shape;219;p36"/>
          <p:cNvSpPr txBox="1">
            <a:spLocks noGrp="1"/>
          </p:cNvSpPr>
          <p:nvPr>
            <p:ph type="subTitle" idx="2"/>
          </p:nvPr>
        </p:nvSpPr>
        <p:spPr>
          <a:xfrm>
            <a:off x="3513650" y="1532975"/>
            <a:ext cx="4404300" cy="37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000"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20" name="Google Shape;220;p36"/>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6"/>
          <p:cNvSpPr txBox="1">
            <a:spLocks noGrp="1"/>
          </p:cNvSpPr>
          <p:nvPr>
            <p:ph type="title"/>
          </p:nvPr>
        </p:nvSpPr>
        <p:spPr>
          <a:xfrm>
            <a:off x="608700" y="1931600"/>
            <a:ext cx="2284200" cy="12804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222" name="Google Shape;222;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223"/>
        <p:cNvGrpSpPr/>
        <p:nvPr/>
      </p:nvGrpSpPr>
      <p:grpSpPr>
        <a:xfrm>
          <a:off x="0" y="0"/>
          <a:ext cx="0" cy="0"/>
          <a:chOff x="0" y="0"/>
          <a:chExt cx="0" cy="0"/>
        </a:xfrm>
      </p:grpSpPr>
      <p:sp>
        <p:nvSpPr>
          <p:cNvPr id="224" name="Google Shape;224;p37"/>
          <p:cNvSpPr/>
          <p:nvPr/>
        </p:nvSpPr>
        <p:spPr>
          <a:xfrm rot="10800000" flipH="1">
            <a:off x="-95750" y="2930700"/>
            <a:ext cx="9239700" cy="2323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7"/>
          <p:cNvSpPr txBox="1">
            <a:spLocks noGrp="1"/>
          </p:cNvSpPr>
          <p:nvPr>
            <p:ph type="subTitle" idx="1"/>
          </p:nvPr>
        </p:nvSpPr>
        <p:spPr>
          <a:xfrm>
            <a:off x="983700" y="3163800"/>
            <a:ext cx="3588300" cy="104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6" name="Google Shape;226;p37"/>
          <p:cNvSpPr txBox="1"/>
          <p:nvPr/>
        </p:nvSpPr>
        <p:spPr>
          <a:xfrm>
            <a:off x="4572000" y="3163800"/>
            <a:ext cx="3324600" cy="1043400"/>
          </a:xfrm>
          <a:prstGeom prst="rect">
            <a:avLst/>
          </a:prstGeom>
          <a:noFill/>
          <a:ln>
            <a:noFill/>
          </a:ln>
        </p:spPr>
        <p:txBody>
          <a:bodyPr spcFirstLastPara="1" wrap="square" lIns="91425" tIns="91425" rIns="91425" bIns="91425" anchor="t" anchorCtr="0">
            <a:noAutofit/>
          </a:bodyPr>
          <a:lstStyle/>
          <a:p>
            <a:pPr marL="0" marR="0" lvl="0" indent="-88900" algn="l" rtl="0">
              <a:lnSpc>
                <a:spcPct val="100000"/>
              </a:lnSpc>
              <a:spcBef>
                <a:spcPts val="0"/>
              </a:spcBef>
              <a:spcAft>
                <a:spcPts val="0"/>
              </a:spcAft>
              <a:buClr>
                <a:schemeClr val="lt1"/>
              </a:buClr>
              <a:buSzPts val="1400"/>
              <a:buFont typeface="Muli"/>
              <a:buNone/>
            </a:pPr>
            <a:r>
              <a:rPr lang="en-GB">
                <a:solidFill>
                  <a:schemeClr val="lt1"/>
                </a:solidFill>
                <a:latin typeface="Encode Sans Semi Condensed"/>
                <a:ea typeface="Encode Sans Semi Condensed"/>
                <a:cs typeface="Encode Sans Semi Condensed"/>
                <a:sym typeface="Encode Sans Semi Condensed"/>
              </a:rPr>
              <a:t>CREDITS: This presentation template was created by </a:t>
            </a:r>
            <a:r>
              <a:rPr lang="en-GB" b="1">
                <a:solidFill>
                  <a:schemeClr val="lt1"/>
                </a:solidFill>
                <a:uFill>
                  <a:noFill/>
                </a:uFill>
                <a:latin typeface="Encode Sans Semi Condensed"/>
                <a:ea typeface="Encode Sans Semi Condensed"/>
                <a:cs typeface="Encode Sans Semi Condensed"/>
                <a:sym typeface="Encode Sans Semi Condensed"/>
                <a:hlinkClick r:id="rId2">
                  <a:extLst>
                    <a:ext uri="{A12FA001-AC4F-418D-AE19-62706E023703}">
                      <ahyp:hlinkClr xmlns:ahyp="http://schemas.microsoft.com/office/drawing/2018/hyperlinkcolor" val="tx"/>
                    </a:ext>
                  </a:extLst>
                </a:hlinkClick>
              </a:rPr>
              <a:t>Slidesgo</a:t>
            </a:r>
            <a:r>
              <a:rPr lang="en-GB">
                <a:solidFill>
                  <a:schemeClr val="lt1"/>
                </a:solidFill>
                <a:latin typeface="Encode Sans Semi Condensed"/>
                <a:ea typeface="Encode Sans Semi Condensed"/>
                <a:cs typeface="Encode Sans Semi Condensed"/>
                <a:sym typeface="Encode Sans Semi Condensed"/>
              </a:rPr>
              <a:t>, including icons by </a:t>
            </a:r>
            <a:r>
              <a:rPr lang="en-GB" b="1">
                <a:solidFill>
                  <a:schemeClr val="lt1"/>
                </a:solidFill>
                <a:uFill>
                  <a:noFill/>
                </a:uFill>
                <a:latin typeface="Encode Sans Semi Condensed"/>
                <a:ea typeface="Encode Sans Semi Condensed"/>
                <a:cs typeface="Encode Sans Semi Condensed"/>
                <a:sym typeface="Encode Sans Semi Condensed"/>
                <a:hlinkClick r:id="rId3">
                  <a:extLst>
                    <a:ext uri="{A12FA001-AC4F-418D-AE19-62706E023703}">
                      <ahyp:hlinkClr xmlns:ahyp="http://schemas.microsoft.com/office/drawing/2018/hyperlinkcolor" val="tx"/>
                    </a:ext>
                  </a:extLst>
                </a:hlinkClick>
              </a:rPr>
              <a:t>Flaticon</a:t>
            </a:r>
            <a:r>
              <a:rPr lang="en-GB">
                <a:solidFill>
                  <a:schemeClr val="lt1"/>
                </a:solidFill>
                <a:latin typeface="Encode Sans Semi Condensed"/>
                <a:ea typeface="Encode Sans Semi Condensed"/>
                <a:cs typeface="Encode Sans Semi Condensed"/>
                <a:sym typeface="Encode Sans Semi Condensed"/>
              </a:rPr>
              <a:t>, and infographics &amp; images by </a:t>
            </a:r>
            <a:r>
              <a:rPr lang="en-GB" b="1">
                <a:solidFill>
                  <a:schemeClr val="lt1"/>
                </a:solidFill>
                <a:uFill>
                  <a:noFill/>
                </a:uFill>
                <a:latin typeface="Encode Sans Semi Condensed"/>
                <a:ea typeface="Encode Sans Semi Condensed"/>
                <a:cs typeface="Encode Sans Semi Condensed"/>
                <a:sym typeface="Encode Sans Semi Condensed"/>
                <a:hlinkClick r:id="rId4">
                  <a:extLst>
                    <a:ext uri="{A12FA001-AC4F-418D-AE19-62706E023703}">
                      <ahyp:hlinkClr xmlns:ahyp="http://schemas.microsoft.com/office/drawing/2018/hyperlinkcolor" val="tx"/>
                    </a:ext>
                  </a:extLst>
                </a:hlinkClick>
              </a:rPr>
              <a:t>Freepik</a:t>
            </a:r>
            <a:r>
              <a:rPr lang="en-GB">
                <a:solidFill>
                  <a:schemeClr val="lt1"/>
                </a:solidFill>
                <a:latin typeface="Encode Sans Semi Condensed"/>
                <a:ea typeface="Encode Sans Semi Condensed"/>
                <a:cs typeface="Encode Sans Semi Condensed"/>
                <a:sym typeface="Encode Sans Semi Condensed"/>
              </a:rPr>
              <a:t> </a:t>
            </a:r>
            <a:endParaRPr>
              <a:solidFill>
                <a:schemeClr val="lt1"/>
              </a:solidFill>
              <a:latin typeface="Encode Sans Semi Condensed"/>
              <a:ea typeface="Encode Sans Semi Condensed"/>
              <a:cs typeface="Encode Sans Semi Condensed"/>
              <a:sym typeface="Encode Sans Semi Condensed"/>
            </a:endParaRPr>
          </a:p>
        </p:txBody>
      </p:sp>
      <p:sp>
        <p:nvSpPr>
          <p:cNvPr id="227" name="Google Shape;227;p37"/>
          <p:cNvSpPr/>
          <p:nvPr/>
        </p:nvSpPr>
        <p:spPr>
          <a:xfrm>
            <a:off x="3702075" y="2859750"/>
            <a:ext cx="17397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7"/>
          <p:cNvSpPr txBox="1">
            <a:spLocks noGrp="1"/>
          </p:cNvSpPr>
          <p:nvPr>
            <p:ph type="ctrTitle"/>
          </p:nvPr>
        </p:nvSpPr>
        <p:spPr>
          <a:xfrm>
            <a:off x="2298475" y="0"/>
            <a:ext cx="4547100" cy="293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8000" b="1">
                <a:solidFill>
                  <a:schemeClr val="dk2"/>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29" name="Google Shape;229;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400"/>
              <a:buNone/>
              <a:defRPr/>
            </a:lvl1pPr>
          </a:lstStyle>
          <a:p>
            <a:endParaRPr/>
          </a:p>
        </p:txBody>
      </p:sp>
      <p:sp>
        <p:nvSpPr>
          <p:cNvPr id="43" name="Google Shape;43;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3714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457200" y="1152475"/>
            <a:ext cx="8229600" cy="3579600"/>
          </a:xfrm>
          <a:prstGeom prst="rect">
            <a:avLst/>
          </a:prstGeom>
          <a:noFill/>
          <a:ln>
            <a:noFill/>
          </a:ln>
        </p:spPr>
        <p:txBody>
          <a:bodyPr spcFirstLastPara="1" wrap="square" lIns="91425" tIns="91425" rIns="91425" bIns="91425" anchor="t" anchorCtr="0">
            <a:normAutofit/>
          </a:bodyPr>
          <a:lstStyle>
            <a:lvl1pPr marL="457200" lvl="0" indent="-3175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Roboto"/>
                <a:ea typeface="Roboto"/>
                <a:cs typeface="Roboto"/>
                <a:sym typeface="Roboto"/>
              </a:defRPr>
            </a:lvl1pPr>
            <a:lvl2pPr lvl="1" algn="r">
              <a:buNone/>
              <a:defRPr sz="1300">
                <a:solidFill>
                  <a:schemeClr val="dk1"/>
                </a:solidFill>
                <a:latin typeface="Roboto"/>
                <a:ea typeface="Roboto"/>
                <a:cs typeface="Roboto"/>
                <a:sym typeface="Roboto"/>
              </a:defRPr>
            </a:lvl2pPr>
            <a:lvl3pPr lvl="2" algn="r">
              <a:buNone/>
              <a:defRPr sz="1300">
                <a:solidFill>
                  <a:schemeClr val="dk1"/>
                </a:solidFill>
                <a:latin typeface="Roboto"/>
                <a:ea typeface="Roboto"/>
                <a:cs typeface="Roboto"/>
                <a:sym typeface="Roboto"/>
              </a:defRPr>
            </a:lvl3pPr>
            <a:lvl4pPr lvl="3" algn="r">
              <a:buNone/>
              <a:defRPr sz="1300">
                <a:solidFill>
                  <a:schemeClr val="dk1"/>
                </a:solidFill>
                <a:latin typeface="Roboto"/>
                <a:ea typeface="Roboto"/>
                <a:cs typeface="Roboto"/>
                <a:sym typeface="Roboto"/>
              </a:defRPr>
            </a:lvl4pPr>
            <a:lvl5pPr lvl="4" algn="r">
              <a:buNone/>
              <a:defRPr sz="1300">
                <a:solidFill>
                  <a:schemeClr val="dk1"/>
                </a:solidFill>
                <a:latin typeface="Roboto"/>
                <a:ea typeface="Roboto"/>
                <a:cs typeface="Roboto"/>
                <a:sym typeface="Roboto"/>
              </a:defRPr>
            </a:lvl5pPr>
            <a:lvl6pPr lvl="5" algn="r">
              <a:buNone/>
              <a:defRPr sz="1300">
                <a:solidFill>
                  <a:schemeClr val="dk1"/>
                </a:solidFill>
                <a:latin typeface="Roboto"/>
                <a:ea typeface="Roboto"/>
                <a:cs typeface="Roboto"/>
                <a:sym typeface="Roboto"/>
              </a:defRPr>
            </a:lvl6pPr>
            <a:lvl7pPr lvl="6" algn="r">
              <a:buNone/>
              <a:defRPr sz="1300">
                <a:solidFill>
                  <a:schemeClr val="dk1"/>
                </a:solidFill>
                <a:latin typeface="Roboto"/>
                <a:ea typeface="Roboto"/>
                <a:cs typeface="Roboto"/>
                <a:sym typeface="Roboto"/>
              </a:defRPr>
            </a:lvl7pPr>
            <a:lvl8pPr lvl="7" algn="r">
              <a:buNone/>
              <a:defRPr sz="1300">
                <a:solidFill>
                  <a:schemeClr val="dk1"/>
                </a:solidFill>
                <a:latin typeface="Roboto"/>
                <a:ea typeface="Roboto"/>
                <a:cs typeface="Roboto"/>
                <a:sym typeface="Roboto"/>
              </a:defRPr>
            </a:lvl8pPr>
            <a:lvl9pPr lvl="8" algn="r">
              <a:buNone/>
              <a:defRPr sz="13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726100" y="445025"/>
            <a:ext cx="76917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1pPr>
            <a:lvl2pPr lvl="1" rtl="0">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2pPr>
            <a:lvl3pPr lvl="2" rtl="0">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3pPr>
            <a:lvl4pPr lvl="3" rtl="0">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4pPr>
            <a:lvl5pPr lvl="4" rtl="0">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5pPr>
            <a:lvl6pPr lvl="5" rtl="0">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6pPr>
            <a:lvl7pPr lvl="6" rtl="0">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7pPr>
            <a:lvl8pPr lvl="7" rtl="0">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8pPr>
            <a:lvl9pPr lvl="8" rtl="0">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9pPr>
          </a:lstStyle>
          <a:p>
            <a:endParaRPr/>
          </a:p>
        </p:txBody>
      </p:sp>
      <p:sp>
        <p:nvSpPr>
          <p:cNvPr id="52" name="Google Shape;52;p13"/>
          <p:cNvSpPr txBox="1">
            <a:spLocks noGrp="1"/>
          </p:cNvSpPr>
          <p:nvPr>
            <p:ph type="body" idx="1"/>
          </p:nvPr>
        </p:nvSpPr>
        <p:spPr>
          <a:xfrm>
            <a:off x="726100" y="1152475"/>
            <a:ext cx="76917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1pPr>
            <a:lvl2pPr marL="914400" lvl="1" indent="-317500" rtl="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2pPr>
            <a:lvl3pPr marL="1371600" lvl="2" indent="-317500" rtl="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3pPr>
            <a:lvl4pPr marL="1828800" lvl="3" indent="-317500" rtl="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4pPr>
            <a:lvl5pPr marL="2286000" lvl="4" indent="-317500" rtl="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5pPr>
            <a:lvl6pPr marL="2743200" lvl="5" indent="-317500" rtl="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6pPr>
            <a:lvl7pPr marL="3200400" lvl="6" indent="-317500" rtl="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7pPr>
            <a:lvl8pPr marL="3657600" lvl="7" indent="-317500" rtl="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8pPr>
            <a:lvl9pPr marL="4114800" lvl="8" indent="-317500" rtl="0">
              <a:lnSpc>
                <a:spcPct val="115000"/>
              </a:lnSpc>
              <a:spcBef>
                <a:spcPts val="1600"/>
              </a:spcBef>
              <a:spcAft>
                <a:spcPts val="160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9pPr>
          </a:lstStyle>
          <a:p>
            <a:endParaRPr/>
          </a:p>
        </p:txBody>
      </p:sp>
      <p:sp>
        <p:nvSpPr>
          <p:cNvPr id="53" name="Google Shape;53;p13"/>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2"/>
                </a:solidFill>
                <a:latin typeface="Encode Sans Semi Condensed"/>
                <a:ea typeface="Encode Sans Semi Condensed"/>
                <a:cs typeface="Encode Sans Semi Condensed"/>
                <a:sym typeface="Encode Sans Semi Condensed"/>
              </a:defRPr>
            </a:lvl1pPr>
            <a:lvl2pPr lvl="1" algn="r">
              <a:buNone/>
              <a:defRPr sz="1300">
                <a:solidFill>
                  <a:schemeClr val="dk2"/>
                </a:solidFill>
                <a:latin typeface="Encode Sans Semi Condensed"/>
                <a:ea typeface="Encode Sans Semi Condensed"/>
                <a:cs typeface="Encode Sans Semi Condensed"/>
                <a:sym typeface="Encode Sans Semi Condensed"/>
              </a:defRPr>
            </a:lvl2pPr>
            <a:lvl3pPr lvl="2" algn="r">
              <a:buNone/>
              <a:defRPr sz="1300">
                <a:solidFill>
                  <a:schemeClr val="dk2"/>
                </a:solidFill>
                <a:latin typeface="Encode Sans Semi Condensed"/>
                <a:ea typeface="Encode Sans Semi Condensed"/>
                <a:cs typeface="Encode Sans Semi Condensed"/>
                <a:sym typeface="Encode Sans Semi Condensed"/>
              </a:defRPr>
            </a:lvl3pPr>
            <a:lvl4pPr lvl="3" algn="r">
              <a:buNone/>
              <a:defRPr sz="1300">
                <a:solidFill>
                  <a:schemeClr val="dk2"/>
                </a:solidFill>
                <a:latin typeface="Encode Sans Semi Condensed"/>
                <a:ea typeface="Encode Sans Semi Condensed"/>
                <a:cs typeface="Encode Sans Semi Condensed"/>
                <a:sym typeface="Encode Sans Semi Condensed"/>
              </a:defRPr>
            </a:lvl4pPr>
            <a:lvl5pPr lvl="4" algn="r">
              <a:buNone/>
              <a:defRPr sz="1300">
                <a:solidFill>
                  <a:schemeClr val="dk2"/>
                </a:solidFill>
                <a:latin typeface="Encode Sans Semi Condensed"/>
                <a:ea typeface="Encode Sans Semi Condensed"/>
                <a:cs typeface="Encode Sans Semi Condensed"/>
                <a:sym typeface="Encode Sans Semi Condensed"/>
              </a:defRPr>
            </a:lvl5pPr>
            <a:lvl6pPr lvl="5" algn="r">
              <a:buNone/>
              <a:defRPr sz="1300">
                <a:solidFill>
                  <a:schemeClr val="dk2"/>
                </a:solidFill>
                <a:latin typeface="Encode Sans Semi Condensed"/>
                <a:ea typeface="Encode Sans Semi Condensed"/>
                <a:cs typeface="Encode Sans Semi Condensed"/>
                <a:sym typeface="Encode Sans Semi Condensed"/>
              </a:defRPr>
            </a:lvl6pPr>
            <a:lvl7pPr lvl="6" algn="r">
              <a:buNone/>
              <a:defRPr sz="1300">
                <a:solidFill>
                  <a:schemeClr val="dk2"/>
                </a:solidFill>
                <a:latin typeface="Encode Sans Semi Condensed"/>
                <a:ea typeface="Encode Sans Semi Condensed"/>
                <a:cs typeface="Encode Sans Semi Condensed"/>
                <a:sym typeface="Encode Sans Semi Condensed"/>
              </a:defRPr>
            </a:lvl7pPr>
            <a:lvl8pPr lvl="7" algn="r">
              <a:buNone/>
              <a:defRPr sz="1300">
                <a:solidFill>
                  <a:schemeClr val="dk2"/>
                </a:solidFill>
                <a:latin typeface="Encode Sans Semi Condensed"/>
                <a:ea typeface="Encode Sans Semi Condensed"/>
                <a:cs typeface="Encode Sans Semi Condensed"/>
                <a:sym typeface="Encode Sans Semi Condensed"/>
              </a:defRPr>
            </a:lvl8pPr>
            <a:lvl9pPr lvl="8" algn="r">
              <a:buNone/>
              <a:defRPr sz="1300">
                <a:solidFill>
                  <a:schemeClr val="dk2"/>
                </a:solidFill>
                <a:latin typeface="Encode Sans Semi Condensed"/>
                <a:ea typeface="Encode Sans Semi Condensed"/>
                <a:cs typeface="Encode Sans Semi Condensed"/>
                <a:sym typeface="Encode Sans Semi Condensed"/>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6.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6.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6.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6.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6.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26.xml"/><Relationship Id="rId5" Type="http://schemas.openxmlformats.org/officeDocument/2006/relationships/image" Target="../media/image26.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6.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6.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pic>
        <p:nvPicPr>
          <p:cNvPr id="234" name="Google Shape;234;p38"/>
          <p:cNvPicPr preferRelativeResize="0"/>
          <p:nvPr/>
        </p:nvPicPr>
        <p:blipFill rotWithShape="1">
          <a:blip r:embed="rId3">
            <a:alphaModFix/>
          </a:blip>
          <a:srcRect t="20787" b="45429"/>
          <a:stretch/>
        </p:blipFill>
        <p:spPr>
          <a:xfrm>
            <a:off x="649825" y="935425"/>
            <a:ext cx="7715250" cy="1467425"/>
          </a:xfrm>
          <a:prstGeom prst="rect">
            <a:avLst/>
          </a:prstGeom>
          <a:noFill/>
          <a:ln>
            <a:noFill/>
          </a:ln>
        </p:spPr>
      </p:pic>
      <p:sp>
        <p:nvSpPr>
          <p:cNvPr id="235" name="Google Shape;235;p38"/>
          <p:cNvSpPr txBox="1">
            <a:spLocks noGrp="1"/>
          </p:cNvSpPr>
          <p:nvPr>
            <p:ph type="ctrTitle"/>
          </p:nvPr>
        </p:nvSpPr>
        <p:spPr>
          <a:xfrm>
            <a:off x="829500" y="849450"/>
            <a:ext cx="7485000" cy="162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aveat"/>
                <a:ea typeface="Caveat"/>
                <a:cs typeface="Caveat"/>
                <a:sym typeface="Caveat"/>
              </a:rPr>
              <a:t>Customer Segmentation for online retail</a:t>
            </a:r>
            <a:endParaRPr>
              <a:latin typeface="Caveat"/>
              <a:ea typeface="Caveat"/>
              <a:cs typeface="Caveat"/>
              <a:sym typeface="Caveat"/>
            </a:endParaRPr>
          </a:p>
        </p:txBody>
      </p:sp>
      <p:sp>
        <p:nvSpPr>
          <p:cNvPr id="236" name="Google Shape;236;p38"/>
          <p:cNvSpPr txBox="1">
            <a:spLocks noGrp="1"/>
          </p:cNvSpPr>
          <p:nvPr>
            <p:ph type="subTitle" idx="1"/>
          </p:nvPr>
        </p:nvSpPr>
        <p:spPr>
          <a:xfrm>
            <a:off x="3269850" y="3166025"/>
            <a:ext cx="2919000" cy="119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800"/>
              <a:t>Capstone 2022</a:t>
            </a:r>
            <a:endParaRPr sz="2800"/>
          </a:p>
        </p:txBody>
      </p:sp>
      <p:sp>
        <p:nvSpPr>
          <p:cNvPr id="237" name="Google Shape;237;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47"/>
          <p:cNvSpPr txBox="1">
            <a:spLocks noGrp="1"/>
          </p:cNvSpPr>
          <p:nvPr>
            <p:ph type="title"/>
          </p:nvPr>
        </p:nvSpPr>
        <p:spPr>
          <a:xfrm>
            <a:off x="209025" y="1712250"/>
            <a:ext cx="26427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Exploratory Data Analysis (EDA) </a:t>
            </a:r>
            <a:endParaRPr/>
          </a:p>
        </p:txBody>
      </p:sp>
      <p:sp>
        <p:nvSpPr>
          <p:cNvPr id="427" name="Google Shape;427;p47"/>
          <p:cNvSpPr txBox="1">
            <a:spLocks noGrp="1"/>
          </p:cNvSpPr>
          <p:nvPr>
            <p:ph type="body" idx="1"/>
          </p:nvPr>
        </p:nvSpPr>
        <p:spPr>
          <a:xfrm>
            <a:off x="3371650" y="423450"/>
            <a:ext cx="4896900" cy="491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Products Sold</a:t>
            </a:r>
            <a:endParaRPr sz="1300" b="1"/>
          </a:p>
        </p:txBody>
      </p:sp>
      <p:pic>
        <p:nvPicPr>
          <p:cNvPr id="428" name="Google Shape;428;p47"/>
          <p:cNvPicPr preferRelativeResize="0"/>
          <p:nvPr/>
        </p:nvPicPr>
        <p:blipFill>
          <a:blip r:embed="rId3">
            <a:alphaModFix/>
          </a:blip>
          <a:stretch>
            <a:fillRect/>
          </a:stretch>
        </p:blipFill>
        <p:spPr>
          <a:xfrm>
            <a:off x="3004125" y="754025"/>
            <a:ext cx="5987475" cy="2857049"/>
          </a:xfrm>
          <a:prstGeom prst="rect">
            <a:avLst/>
          </a:prstGeom>
          <a:noFill/>
          <a:ln>
            <a:noFill/>
          </a:ln>
        </p:spPr>
      </p:pic>
      <p:pic>
        <p:nvPicPr>
          <p:cNvPr id="429" name="Google Shape;429;p47"/>
          <p:cNvPicPr preferRelativeResize="0"/>
          <p:nvPr/>
        </p:nvPicPr>
        <p:blipFill>
          <a:blip r:embed="rId4">
            <a:alphaModFix/>
          </a:blip>
          <a:stretch>
            <a:fillRect/>
          </a:stretch>
        </p:blipFill>
        <p:spPr>
          <a:xfrm>
            <a:off x="3575525" y="3611075"/>
            <a:ext cx="1395000" cy="1301275"/>
          </a:xfrm>
          <a:prstGeom prst="rect">
            <a:avLst/>
          </a:prstGeom>
          <a:noFill/>
          <a:ln>
            <a:noFill/>
          </a:ln>
        </p:spPr>
      </p:pic>
      <p:pic>
        <p:nvPicPr>
          <p:cNvPr id="430" name="Google Shape;430;p47"/>
          <p:cNvPicPr preferRelativeResize="0"/>
          <p:nvPr/>
        </p:nvPicPr>
        <p:blipFill>
          <a:blip r:embed="rId5">
            <a:alphaModFix/>
          </a:blip>
          <a:stretch>
            <a:fillRect/>
          </a:stretch>
        </p:blipFill>
        <p:spPr>
          <a:xfrm>
            <a:off x="5503650" y="3611075"/>
            <a:ext cx="1256224" cy="1256224"/>
          </a:xfrm>
          <a:prstGeom prst="rect">
            <a:avLst/>
          </a:prstGeom>
          <a:noFill/>
          <a:ln>
            <a:noFill/>
          </a:ln>
        </p:spPr>
      </p:pic>
      <p:pic>
        <p:nvPicPr>
          <p:cNvPr id="431" name="Google Shape;431;p47"/>
          <p:cNvPicPr preferRelativeResize="0"/>
          <p:nvPr/>
        </p:nvPicPr>
        <p:blipFill>
          <a:blip r:embed="rId6">
            <a:alphaModFix/>
          </a:blip>
          <a:stretch>
            <a:fillRect/>
          </a:stretch>
        </p:blipFill>
        <p:spPr>
          <a:xfrm>
            <a:off x="7194125" y="3532575"/>
            <a:ext cx="1458275" cy="1458275"/>
          </a:xfrm>
          <a:prstGeom prst="rect">
            <a:avLst/>
          </a:prstGeom>
          <a:noFill/>
          <a:ln>
            <a:noFill/>
          </a:ln>
        </p:spPr>
      </p:pic>
      <p:sp>
        <p:nvSpPr>
          <p:cNvPr id="432" name="Google Shape;432;p47"/>
          <p:cNvSpPr txBox="1">
            <a:spLocks noGrp="1"/>
          </p:cNvSpPr>
          <p:nvPr>
            <p:ph type="title"/>
          </p:nvPr>
        </p:nvSpPr>
        <p:spPr>
          <a:xfrm>
            <a:off x="2389625" y="4339350"/>
            <a:ext cx="619800" cy="75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00"/>
              <a:t>UK</a:t>
            </a:r>
            <a:endParaRPr sz="1000"/>
          </a:p>
        </p:txBody>
      </p:sp>
      <p:sp>
        <p:nvSpPr>
          <p:cNvPr id="433" name="Google Shape;433;p47"/>
          <p:cNvSpPr/>
          <p:nvPr/>
        </p:nvSpPr>
        <p:spPr>
          <a:xfrm>
            <a:off x="2389625" y="4556850"/>
            <a:ext cx="355275" cy="445576"/>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8"/>
          <p:cNvSpPr txBox="1">
            <a:spLocks noGrp="1"/>
          </p:cNvSpPr>
          <p:nvPr>
            <p:ph type="title"/>
          </p:nvPr>
        </p:nvSpPr>
        <p:spPr>
          <a:xfrm>
            <a:off x="209025" y="1712250"/>
            <a:ext cx="26427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Exploratory Data Analysis (EDA)</a:t>
            </a:r>
            <a:endParaRPr/>
          </a:p>
        </p:txBody>
      </p:sp>
      <p:sp>
        <p:nvSpPr>
          <p:cNvPr id="440" name="Google Shape;440;p48"/>
          <p:cNvSpPr txBox="1">
            <a:spLocks noGrp="1"/>
          </p:cNvSpPr>
          <p:nvPr>
            <p:ph type="body" idx="1"/>
          </p:nvPr>
        </p:nvSpPr>
        <p:spPr>
          <a:xfrm>
            <a:off x="3452500" y="851050"/>
            <a:ext cx="1809000" cy="491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Revenue per Month</a:t>
            </a:r>
            <a:endParaRPr sz="1300" b="1"/>
          </a:p>
        </p:txBody>
      </p:sp>
      <p:sp>
        <p:nvSpPr>
          <p:cNvPr id="441" name="Google Shape;441;p48"/>
          <p:cNvSpPr txBox="1">
            <a:spLocks noGrp="1"/>
          </p:cNvSpPr>
          <p:nvPr>
            <p:ph type="body" idx="1"/>
          </p:nvPr>
        </p:nvSpPr>
        <p:spPr>
          <a:xfrm>
            <a:off x="6195700" y="2451250"/>
            <a:ext cx="2354100" cy="491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Quantities Sold per Month</a:t>
            </a:r>
            <a:endParaRPr sz="1300" b="1"/>
          </a:p>
        </p:txBody>
      </p:sp>
      <p:pic>
        <p:nvPicPr>
          <p:cNvPr id="442" name="Google Shape;442;p48"/>
          <p:cNvPicPr preferRelativeResize="0"/>
          <p:nvPr/>
        </p:nvPicPr>
        <p:blipFill>
          <a:blip r:embed="rId3">
            <a:alphaModFix/>
          </a:blip>
          <a:stretch>
            <a:fillRect/>
          </a:stretch>
        </p:blipFill>
        <p:spPr>
          <a:xfrm>
            <a:off x="5720625" y="3322000"/>
            <a:ext cx="3288973" cy="1719000"/>
          </a:xfrm>
          <a:prstGeom prst="rect">
            <a:avLst/>
          </a:prstGeom>
          <a:noFill/>
          <a:ln>
            <a:noFill/>
          </a:ln>
        </p:spPr>
      </p:pic>
      <p:pic>
        <p:nvPicPr>
          <p:cNvPr id="443" name="Google Shape;443;p48"/>
          <p:cNvPicPr preferRelativeResize="0"/>
          <p:nvPr/>
        </p:nvPicPr>
        <p:blipFill>
          <a:blip r:embed="rId4">
            <a:alphaModFix/>
          </a:blip>
          <a:stretch>
            <a:fillRect/>
          </a:stretch>
        </p:blipFill>
        <p:spPr>
          <a:xfrm>
            <a:off x="5285325" y="86450"/>
            <a:ext cx="3635925" cy="1833349"/>
          </a:xfrm>
          <a:prstGeom prst="rect">
            <a:avLst/>
          </a:prstGeom>
          <a:noFill/>
          <a:ln>
            <a:noFill/>
          </a:ln>
        </p:spPr>
      </p:pic>
      <p:pic>
        <p:nvPicPr>
          <p:cNvPr id="444" name="Google Shape;444;p48"/>
          <p:cNvPicPr preferRelativeResize="0"/>
          <p:nvPr/>
        </p:nvPicPr>
        <p:blipFill>
          <a:blip r:embed="rId5">
            <a:alphaModFix/>
          </a:blip>
          <a:stretch>
            <a:fillRect/>
          </a:stretch>
        </p:blipFill>
        <p:spPr>
          <a:xfrm>
            <a:off x="2959529" y="1853275"/>
            <a:ext cx="3150811" cy="1775250"/>
          </a:xfrm>
          <a:prstGeom prst="rect">
            <a:avLst/>
          </a:prstGeom>
          <a:noFill/>
          <a:ln>
            <a:noFill/>
          </a:ln>
        </p:spPr>
      </p:pic>
      <p:sp>
        <p:nvSpPr>
          <p:cNvPr id="445" name="Google Shape;445;p48"/>
          <p:cNvSpPr txBox="1">
            <a:spLocks noGrp="1"/>
          </p:cNvSpPr>
          <p:nvPr>
            <p:ph type="body" idx="1"/>
          </p:nvPr>
        </p:nvSpPr>
        <p:spPr>
          <a:xfrm>
            <a:off x="3376300" y="4051450"/>
            <a:ext cx="2354100" cy="491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Active Customers by Month</a:t>
            </a:r>
            <a:endParaRPr sz="1300" b="1"/>
          </a:p>
        </p:txBody>
      </p:sp>
      <p:sp>
        <p:nvSpPr>
          <p:cNvPr id="446" name="Google Shape;446;p48"/>
          <p:cNvSpPr txBox="1">
            <a:spLocks noGrp="1"/>
          </p:cNvSpPr>
          <p:nvPr>
            <p:ph type="title"/>
          </p:nvPr>
        </p:nvSpPr>
        <p:spPr>
          <a:xfrm>
            <a:off x="2389625" y="4339350"/>
            <a:ext cx="619800" cy="75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00"/>
              <a:t>UK</a:t>
            </a:r>
            <a:endParaRPr sz="1000"/>
          </a:p>
        </p:txBody>
      </p:sp>
      <p:sp>
        <p:nvSpPr>
          <p:cNvPr id="447" name="Google Shape;447;p48"/>
          <p:cNvSpPr/>
          <p:nvPr/>
        </p:nvSpPr>
        <p:spPr>
          <a:xfrm>
            <a:off x="2389625" y="4556850"/>
            <a:ext cx="355275" cy="445576"/>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 name="Google Shape;448;p48"/>
          <p:cNvCxnSpPr>
            <a:endCxn id="449" idx="1"/>
          </p:cNvCxnSpPr>
          <p:nvPr/>
        </p:nvCxnSpPr>
        <p:spPr>
          <a:xfrm rot="10800000" flipH="1">
            <a:off x="4665925" y="2170200"/>
            <a:ext cx="293100" cy="54300"/>
          </a:xfrm>
          <a:prstGeom prst="straightConnector1">
            <a:avLst/>
          </a:prstGeom>
          <a:noFill/>
          <a:ln w="9525" cap="flat" cmpd="sng">
            <a:solidFill>
              <a:schemeClr val="accent1"/>
            </a:solidFill>
            <a:prstDash val="solid"/>
            <a:round/>
            <a:headEnd type="none" w="med" len="med"/>
            <a:tailEnd type="triangle" w="med" len="med"/>
          </a:ln>
        </p:spPr>
      </p:cxnSp>
      <p:cxnSp>
        <p:nvCxnSpPr>
          <p:cNvPr id="450" name="Google Shape;450;p48"/>
          <p:cNvCxnSpPr>
            <a:endCxn id="449" idx="3"/>
          </p:cNvCxnSpPr>
          <p:nvPr/>
        </p:nvCxnSpPr>
        <p:spPr>
          <a:xfrm flipH="1">
            <a:off x="5458225" y="2061600"/>
            <a:ext cx="314700" cy="108600"/>
          </a:xfrm>
          <a:prstGeom prst="straightConnector1">
            <a:avLst/>
          </a:prstGeom>
          <a:noFill/>
          <a:ln w="9525" cap="flat" cmpd="sng">
            <a:solidFill>
              <a:schemeClr val="accent1"/>
            </a:solidFill>
            <a:prstDash val="solid"/>
            <a:round/>
            <a:headEnd type="none" w="med" len="med"/>
            <a:tailEnd type="triangle" w="med" len="med"/>
          </a:ln>
        </p:spPr>
      </p:cxnSp>
      <p:sp>
        <p:nvSpPr>
          <p:cNvPr id="449" name="Google Shape;449;p48"/>
          <p:cNvSpPr txBox="1"/>
          <p:nvPr/>
        </p:nvSpPr>
        <p:spPr>
          <a:xfrm>
            <a:off x="4959025" y="1985550"/>
            <a:ext cx="4992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b="1">
                <a:latin typeface="Encode Sans Semi Condensed"/>
                <a:ea typeface="Encode Sans Semi Condensed"/>
                <a:cs typeface="Encode Sans Semi Condensed"/>
                <a:sym typeface="Encode Sans Semi Condensed"/>
              </a:rPr>
              <a:t>Nov</a:t>
            </a:r>
            <a:endParaRPr sz="1200" b="1">
              <a:latin typeface="Encode Sans Semi Condensed"/>
              <a:ea typeface="Encode Sans Semi Condensed"/>
              <a:cs typeface="Encode Sans Semi Condensed"/>
              <a:sym typeface="Encode Sans Semi Condensed"/>
            </a:endParaRPr>
          </a:p>
        </p:txBody>
      </p:sp>
      <p:cxnSp>
        <p:nvCxnSpPr>
          <p:cNvPr id="451" name="Google Shape;451;p48"/>
          <p:cNvCxnSpPr>
            <a:endCxn id="452" idx="1"/>
          </p:cNvCxnSpPr>
          <p:nvPr/>
        </p:nvCxnSpPr>
        <p:spPr>
          <a:xfrm rot="10800000" flipH="1">
            <a:off x="7148125" y="341400"/>
            <a:ext cx="554100" cy="54300"/>
          </a:xfrm>
          <a:prstGeom prst="straightConnector1">
            <a:avLst/>
          </a:prstGeom>
          <a:noFill/>
          <a:ln w="9525" cap="flat" cmpd="sng">
            <a:solidFill>
              <a:schemeClr val="accent1"/>
            </a:solidFill>
            <a:prstDash val="solid"/>
            <a:round/>
            <a:headEnd type="none" w="med" len="med"/>
            <a:tailEnd type="triangle" w="med" len="med"/>
          </a:ln>
        </p:spPr>
      </p:cxnSp>
      <p:cxnSp>
        <p:nvCxnSpPr>
          <p:cNvPr id="453" name="Google Shape;453;p48"/>
          <p:cNvCxnSpPr>
            <a:endCxn id="452" idx="3"/>
          </p:cNvCxnSpPr>
          <p:nvPr/>
        </p:nvCxnSpPr>
        <p:spPr>
          <a:xfrm flipH="1">
            <a:off x="8201425" y="314700"/>
            <a:ext cx="316800" cy="26700"/>
          </a:xfrm>
          <a:prstGeom prst="straightConnector1">
            <a:avLst/>
          </a:prstGeom>
          <a:noFill/>
          <a:ln w="9525" cap="flat" cmpd="sng">
            <a:solidFill>
              <a:schemeClr val="accent1"/>
            </a:solidFill>
            <a:prstDash val="solid"/>
            <a:round/>
            <a:headEnd type="none" w="med" len="med"/>
            <a:tailEnd type="triangle" w="med" len="med"/>
          </a:ln>
        </p:spPr>
      </p:cxnSp>
      <p:sp>
        <p:nvSpPr>
          <p:cNvPr id="452" name="Google Shape;452;p48"/>
          <p:cNvSpPr txBox="1"/>
          <p:nvPr/>
        </p:nvSpPr>
        <p:spPr>
          <a:xfrm>
            <a:off x="7702225" y="156750"/>
            <a:ext cx="4992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b="1">
                <a:latin typeface="Encode Sans Semi Condensed"/>
                <a:ea typeface="Encode Sans Semi Condensed"/>
                <a:cs typeface="Encode Sans Semi Condensed"/>
                <a:sym typeface="Encode Sans Semi Condensed"/>
              </a:rPr>
              <a:t>Nov</a:t>
            </a:r>
            <a:endParaRPr sz="1200" b="1">
              <a:latin typeface="Encode Sans Semi Condensed"/>
              <a:ea typeface="Encode Sans Semi Condensed"/>
              <a:cs typeface="Encode Sans Semi Condensed"/>
              <a:sym typeface="Encode Sans Semi Condensed"/>
            </a:endParaRPr>
          </a:p>
        </p:txBody>
      </p:sp>
      <p:cxnSp>
        <p:nvCxnSpPr>
          <p:cNvPr id="454" name="Google Shape;454;p48"/>
          <p:cNvCxnSpPr>
            <a:endCxn id="455" idx="1"/>
          </p:cNvCxnSpPr>
          <p:nvPr/>
        </p:nvCxnSpPr>
        <p:spPr>
          <a:xfrm rot="10800000" flipH="1">
            <a:off x="7476625" y="3541800"/>
            <a:ext cx="378000" cy="17400"/>
          </a:xfrm>
          <a:prstGeom prst="straightConnector1">
            <a:avLst/>
          </a:prstGeom>
          <a:noFill/>
          <a:ln w="9525" cap="flat" cmpd="sng">
            <a:solidFill>
              <a:schemeClr val="accent1"/>
            </a:solidFill>
            <a:prstDash val="solid"/>
            <a:round/>
            <a:headEnd type="none" w="med" len="med"/>
            <a:tailEnd type="triangle" w="med" len="med"/>
          </a:ln>
        </p:spPr>
      </p:cxnSp>
      <p:cxnSp>
        <p:nvCxnSpPr>
          <p:cNvPr id="456" name="Google Shape;456;p48"/>
          <p:cNvCxnSpPr>
            <a:endCxn id="455" idx="3"/>
          </p:cNvCxnSpPr>
          <p:nvPr/>
        </p:nvCxnSpPr>
        <p:spPr>
          <a:xfrm flipH="1">
            <a:off x="8353825" y="3515100"/>
            <a:ext cx="316800" cy="26700"/>
          </a:xfrm>
          <a:prstGeom prst="straightConnector1">
            <a:avLst/>
          </a:prstGeom>
          <a:noFill/>
          <a:ln w="9525" cap="flat" cmpd="sng">
            <a:solidFill>
              <a:schemeClr val="accent1"/>
            </a:solidFill>
            <a:prstDash val="solid"/>
            <a:round/>
            <a:headEnd type="none" w="med" len="med"/>
            <a:tailEnd type="triangle" w="med" len="med"/>
          </a:ln>
        </p:spPr>
      </p:cxnSp>
      <p:sp>
        <p:nvSpPr>
          <p:cNvPr id="455" name="Google Shape;455;p48"/>
          <p:cNvSpPr txBox="1"/>
          <p:nvPr/>
        </p:nvSpPr>
        <p:spPr>
          <a:xfrm>
            <a:off x="7854625" y="3357150"/>
            <a:ext cx="4992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b="1">
                <a:latin typeface="Encode Sans Semi Condensed"/>
                <a:ea typeface="Encode Sans Semi Condensed"/>
                <a:cs typeface="Encode Sans Semi Condensed"/>
                <a:sym typeface="Encode Sans Semi Condensed"/>
              </a:rPr>
              <a:t>Nov</a:t>
            </a:r>
            <a:endParaRPr sz="1200" b="1">
              <a:latin typeface="Encode Sans Semi Condensed"/>
              <a:ea typeface="Encode Sans Semi Condensed"/>
              <a:cs typeface="Encode Sans Semi Condensed"/>
              <a:sym typeface="Encode Sans Semi Condensed"/>
            </a:endParaRPr>
          </a:p>
        </p:txBody>
      </p:sp>
      <p:sp>
        <p:nvSpPr>
          <p:cNvPr id="457" name="Google Shape;457;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9"/>
          <p:cNvSpPr txBox="1">
            <a:spLocks noGrp="1"/>
          </p:cNvSpPr>
          <p:nvPr>
            <p:ph type="title"/>
          </p:nvPr>
        </p:nvSpPr>
        <p:spPr>
          <a:xfrm>
            <a:off x="209025" y="1712250"/>
            <a:ext cx="25680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Cohort Analysis</a:t>
            </a:r>
            <a:endParaRPr/>
          </a:p>
          <a:p>
            <a:pPr marL="0" lvl="0" indent="0" algn="l" rtl="0">
              <a:spcBef>
                <a:spcPts val="0"/>
              </a:spcBef>
              <a:spcAft>
                <a:spcPts val="0"/>
              </a:spcAft>
              <a:buNone/>
            </a:pPr>
            <a:r>
              <a:rPr lang="en-GB" sz="1000" b="0" i="1"/>
              <a:t>for retention helps to understand how many customers continue to be active users in the days/weeks/months</a:t>
            </a:r>
            <a:endParaRPr sz="1000" b="0" i="1"/>
          </a:p>
        </p:txBody>
      </p:sp>
      <p:sp>
        <p:nvSpPr>
          <p:cNvPr id="463" name="Google Shape;463;p49"/>
          <p:cNvSpPr txBox="1">
            <a:spLocks noGrp="1"/>
          </p:cNvSpPr>
          <p:nvPr>
            <p:ph type="body" idx="1"/>
          </p:nvPr>
        </p:nvSpPr>
        <p:spPr>
          <a:xfrm>
            <a:off x="3147700" y="393850"/>
            <a:ext cx="3351300" cy="491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Time-Based Cohort Analysis</a:t>
            </a:r>
            <a:endParaRPr sz="1300" b="1"/>
          </a:p>
        </p:txBody>
      </p:sp>
      <p:grpSp>
        <p:nvGrpSpPr>
          <p:cNvPr id="464" name="Google Shape;464;p49"/>
          <p:cNvGrpSpPr/>
          <p:nvPr/>
        </p:nvGrpSpPr>
        <p:grpSpPr>
          <a:xfrm>
            <a:off x="3217328" y="1439250"/>
            <a:ext cx="5763162" cy="1198150"/>
            <a:chOff x="3217328" y="1439250"/>
            <a:chExt cx="5763162" cy="1198150"/>
          </a:xfrm>
        </p:grpSpPr>
        <p:pic>
          <p:nvPicPr>
            <p:cNvPr id="465" name="Google Shape;465;p49"/>
            <p:cNvPicPr preferRelativeResize="0"/>
            <p:nvPr/>
          </p:nvPicPr>
          <p:blipFill>
            <a:blip r:embed="rId3">
              <a:alphaModFix/>
            </a:blip>
            <a:stretch>
              <a:fillRect/>
            </a:stretch>
          </p:blipFill>
          <p:spPr>
            <a:xfrm>
              <a:off x="3217328" y="1475550"/>
              <a:ext cx="5763162" cy="1161850"/>
            </a:xfrm>
            <a:prstGeom prst="rect">
              <a:avLst/>
            </a:prstGeom>
            <a:noFill/>
            <a:ln>
              <a:noFill/>
            </a:ln>
          </p:spPr>
        </p:pic>
        <p:sp>
          <p:nvSpPr>
            <p:cNvPr id="466" name="Google Shape;466;p49"/>
            <p:cNvSpPr/>
            <p:nvPr/>
          </p:nvSpPr>
          <p:spPr>
            <a:xfrm>
              <a:off x="7274760" y="1439250"/>
              <a:ext cx="1662050" cy="2613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49"/>
          <p:cNvSpPr txBox="1"/>
          <p:nvPr/>
        </p:nvSpPr>
        <p:spPr>
          <a:xfrm>
            <a:off x="3160575" y="680600"/>
            <a:ext cx="5496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a:latin typeface="Encode Sans Semi Condensed"/>
                <a:ea typeface="Encode Sans Semi Condensed"/>
                <a:cs typeface="Encode Sans Semi Condensed"/>
                <a:sym typeface="Encode Sans Semi Condensed"/>
              </a:rPr>
              <a:t>The customers are clustered into cohorts based on the month they made their purchase. </a:t>
            </a:r>
            <a:endParaRPr sz="1100">
              <a:latin typeface="Encode Sans Semi Condensed"/>
              <a:ea typeface="Encode Sans Semi Condensed"/>
              <a:cs typeface="Encode Sans Semi Condensed"/>
              <a:sym typeface="Encode Sans Semi Condensed"/>
            </a:endParaRPr>
          </a:p>
        </p:txBody>
      </p:sp>
      <p:sp>
        <p:nvSpPr>
          <p:cNvPr id="468" name="Google Shape;468;p49"/>
          <p:cNvSpPr txBox="1">
            <a:spLocks noGrp="1"/>
          </p:cNvSpPr>
          <p:nvPr>
            <p:ph type="body" idx="1"/>
          </p:nvPr>
        </p:nvSpPr>
        <p:spPr>
          <a:xfrm>
            <a:off x="3147700" y="1145025"/>
            <a:ext cx="3351300" cy="491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New features added</a:t>
            </a:r>
            <a:endParaRPr sz="1300" b="1"/>
          </a:p>
        </p:txBody>
      </p:sp>
      <p:sp>
        <p:nvSpPr>
          <p:cNvPr id="469" name="Google Shape;469;p49"/>
          <p:cNvSpPr/>
          <p:nvPr/>
        </p:nvSpPr>
        <p:spPr>
          <a:xfrm>
            <a:off x="7420325" y="1746850"/>
            <a:ext cx="455400" cy="724200"/>
          </a:xfrm>
          <a:prstGeom prst="roundRect">
            <a:avLst>
              <a:gd name="adj" fmla="val 16667"/>
            </a:avLst>
          </a:prstGeom>
          <a:no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 name="Google Shape;470;p49"/>
          <p:cNvCxnSpPr>
            <a:stCxn id="469" idx="2"/>
            <a:endCxn id="471" idx="0"/>
          </p:cNvCxnSpPr>
          <p:nvPr/>
        </p:nvCxnSpPr>
        <p:spPr>
          <a:xfrm flipH="1">
            <a:off x="7282325" y="2471050"/>
            <a:ext cx="365700" cy="319500"/>
          </a:xfrm>
          <a:prstGeom prst="straightConnector1">
            <a:avLst/>
          </a:prstGeom>
          <a:noFill/>
          <a:ln w="9525" cap="flat" cmpd="sng">
            <a:solidFill>
              <a:srgbClr val="FF9900"/>
            </a:solidFill>
            <a:prstDash val="solid"/>
            <a:round/>
            <a:headEnd type="none" w="med" len="med"/>
            <a:tailEnd type="triangle" w="med" len="med"/>
          </a:ln>
        </p:spPr>
      </p:cxnSp>
      <p:sp>
        <p:nvSpPr>
          <p:cNvPr id="471" name="Google Shape;471;p49"/>
          <p:cNvSpPr txBox="1"/>
          <p:nvPr/>
        </p:nvSpPr>
        <p:spPr>
          <a:xfrm>
            <a:off x="6838100" y="2790425"/>
            <a:ext cx="888300" cy="3078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sz="800">
                <a:latin typeface="Encode Sans Semi Condensed"/>
                <a:ea typeface="Encode Sans Semi Condensed"/>
                <a:cs typeface="Encode Sans Semi Condensed"/>
                <a:sym typeface="Encode Sans Semi Condensed"/>
              </a:rPr>
              <a:t>Assigning cohort</a:t>
            </a:r>
            <a:endParaRPr sz="800">
              <a:latin typeface="Encode Sans Semi Condensed"/>
              <a:ea typeface="Encode Sans Semi Condensed"/>
              <a:cs typeface="Encode Sans Semi Condensed"/>
              <a:sym typeface="Encode Sans Semi Condensed"/>
            </a:endParaRPr>
          </a:p>
        </p:txBody>
      </p:sp>
      <p:sp>
        <p:nvSpPr>
          <p:cNvPr id="472" name="Google Shape;472;p49"/>
          <p:cNvSpPr/>
          <p:nvPr/>
        </p:nvSpPr>
        <p:spPr>
          <a:xfrm>
            <a:off x="7957875" y="1746850"/>
            <a:ext cx="455400" cy="724200"/>
          </a:xfrm>
          <a:prstGeom prst="roundRect">
            <a:avLst>
              <a:gd name="adj" fmla="val 16667"/>
            </a:avLst>
          </a:prstGeom>
          <a:noFill/>
          <a:ln w="9525" cap="flat" cmpd="sng">
            <a:solidFill>
              <a:srgbClr val="9FC5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3" name="Google Shape;473;p49"/>
          <p:cNvCxnSpPr>
            <a:stCxn id="472" idx="2"/>
            <a:endCxn id="474" idx="0"/>
          </p:cNvCxnSpPr>
          <p:nvPr/>
        </p:nvCxnSpPr>
        <p:spPr>
          <a:xfrm>
            <a:off x="8185575" y="2471050"/>
            <a:ext cx="138900" cy="261300"/>
          </a:xfrm>
          <a:prstGeom prst="straightConnector1">
            <a:avLst/>
          </a:prstGeom>
          <a:noFill/>
          <a:ln w="9525" cap="flat" cmpd="sng">
            <a:solidFill>
              <a:srgbClr val="9FC5E8"/>
            </a:solidFill>
            <a:prstDash val="solid"/>
            <a:round/>
            <a:headEnd type="none" w="med" len="med"/>
            <a:tailEnd type="triangle" w="med" len="med"/>
          </a:ln>
        </p:spPr>
      </p:cxnSp>
      <p:sp>
        <p:nvSpPr>
          <p:cNvPr id="474" name="Google Shape;474;p49"/>
          <p:cNvSpPr txBox="1"/>
          <p:nvPr/>
        </p:nvSpPr>
        <p:spPr>
          <a:xfrm>
            <a:off x="7805475" y="2732250"/>
            <a:ext cx="1037700" cy="431100"/>
          </a:xfrm>
          <a:prstGeom prst="rect">
            <a:avLst/>
          </a:prstGeom>
          <a:noFill/>
          <a:ln w="9525" cap="flat" cmpd="sng">
            <a:solidFill>
              <a:srgbClr val="9FC5E8"/>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sz="800">
                <a:latin typeface="Encode Sans Semi Condensed"/>
                <a:ea typeface="Encode Sans Semi Condensed"/>
                <a:cs typeface="Encode Sans Semi Condensed"/>
                <a:sym typeface="Encode Sans Semi Condensed"/>
              </a:rPr>
              <a:t>Earliest transaction made</a:t>
            </a:r>
            <a:endParaRPr sz="800">
              <a:latin typeface="Encode Sans Semi Condensed"/>
              <a:ea typeface="Encode Sans Semi Condensed"/>
              <a:cs typeface="Encode Sans Semi Condensed"/>
              <a:sym typeface="Encode Sans Semi Condensed"/>
            </a:endParaRPr>
          </a:p>
        </p:txBody>
      </p:sp>
      <p:sp>
        <p:nvSpPr>
          <p:cNvPr id="475" name="Google Shape;475;p49"/>
          <p:cNvSpPr/>
          <p:nvPr/>
        </p:nvSpPr>
        <p:spPr>
          <a:xfrm>
            <a:off x="8607325" y="1746950"/>
            <a:ext cx="306000" cy="724200"/>
          </a:xfrm>
          <a:prstGeom prst="roundRect">
            <a:avLst>
              <a:gd name="adj" fmla="val 16667"/>
            </a:avLst>
          </a:prstGeom>
          <a:noFill/>
          <a:ln w="9525" cap="flat" cmpd="sng">
            <a:solidFill>
              <a:srgbClr val="FFE5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6" name="Google Shape;476;p49"/>
          <p:cNvCxnSpPr>
            <a:stCxn id="475" idx="0"/>
            <a:endCxn id="477" idx="2"/>
          </p:cNvCxnSpPr>
          <p:nvPr/>
        </p:nvCxnSpPr>
        <p:spPr>
          <a:xfrm rot="10800000">
            <a:off x="8625025" y="1345850"/>
            <a:ext cx="135300" cy="401100"/>
          </a:xfrm>
          <a:prstGeom prst="straightConnector1">
            <a:avLst/>
          </a:prstGeom>
          <a:noFill/>
          <a:ln w="9525" cap="flat" cmpd="sng">
            <a:solidFill>
              <a:srgbClr val="FFE599"/>
            </a:solidFill>
            <a:prstDash val="solid"/>
            <a:round/>
            <a:headEnd type="none" w="med" len="med"/>
            <a:tailEnd type="triangle" w="med" len="med"/>
          </a:ln>
        </p:spPr>
      </p:cxnSp>
      <p:sp>
        <p:nvSpPr>
          <p:cNvPr id="477" name="Google Shape;477;p49"/>
          <p:cNvSpPr txBox="1"/>
          <p:nvPr/>
        </p:nvSpPr>
        <p:spPr>
          <a:xfrm>
            <a:off x="8106300" y="1037950"/>
            <a:ext cx="1037700" cy="307800"/>
          </a:xfrm>
          <a:prstGeom prst="rect">
            <a:avLst/>
          </a:prstGeom>
          <a:noFill/>
          <a:ln w="9525" cap="flat" cmpd="sng">
            <a:solidFill>
              <a:srgbClr val="FFE599"/>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GB" sz="800">
                <a:latin typeface="Encode Sans Semi Condensed"/>
                <a:ea typeface="Encode Sans Semi Condensed"/>
                <a:cs typeface="Encode Sans Semi Condensed"/>
                <a:sym typeface="Encode Sans Semi Condensed"/>
              </a:rPr>
              <a:t>Difference by month</a:t>
            </a:r>
            <a:endParaRPr sz="800">
              <a:latin typeface="Encode Sans Semi Condensed"/>
              <a:ea typeface="Encode Sans Semi Condensed"/>
              <a:cs typeface="Encode Sans Semi Condensed"/>
              <a:sym typeface="Encode Sans Semi Condensed"/>
            </a:endParaRPr>
          </a:p>
        </p:txBody>
      </p:sp>
      <p:grpSp>
        <p:nvGrpSpPr>
          <p:cNvPr id="478" name="Google Shape;478;p49"/>
          <p:cNvGrpSpPr/>
          <p:nvPr/>
        </p:nvGrpSpPr>
        <p:grpSpPr>
          <a:xfrm>
            <a:off x="3217325" y="3232700"/>
            <a:ext cx="5693551" cy="1675825"/>
            <a:chOff x="3217325" y="3232700"/>
            <a:chExt cx="5693551" cy="1675825"/>
          </a:xfrm>
        </p:grpSpPr>
        <p:pic>
          <p:nvPicPr>
            <p:cNvPr id="479" name="Google Shape;479;p49"/>
            <p:cNvPicPr preferRelativeResize="0"/>
            <p:nvPr/>
          </p:nvPicPr>
          <p:blipFill>
            <a:blip r:embed="rId4">
              <a:alphaModFix/>
            </a:blip>
            <a:stretch>
              <a:fillRect/>
            </a:stretch>
          </p:blipFill>
          <p:spPr>
            <a:xfrm>
              <a:off x="3217325" y="3644025"/>
              <a:ext cx="5693551" cy="1264400"/>
            </a:xfrm>
            <a:prstGeom prst="rect">
              <a:avLst/>
            </a:prstGeom>
            <a:noFill/>
            <a:ln>
              <a:noFill/>
            </a:ln>
          </p:spPr>
        </p:pic>
        <p:sp>
          <p:nvSpPr>
            <p:cNvPr id="480" name="Google Shape;480;p49"/>
            <p:cNvSpPr/>
            <p:nvPr/>
          </p:nvSpPr>
          <p:spPr>
            <a:xfrm>
              <a:off x="4031200" y="4052325"/>
              <a:ext cx="261300" cy="856200"/>
            </a:xfrm>
            <a:prstGeom prst="roundRect">
              <a:avLst>
                <a:gd name="adj" fmla="val 16667"/>
              </a:avLst>
            </a:prstGeom>
            <a:noFill/>
            <a:ln w="9525" cap="flat" cmpd="sng">
              <a:solidFill>
                <a:srgbClr val="D5A6B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 name="Google Shape;481;p49"/>
            <p:cNvCxnSpPr>
              <a:stCxn id="480" idx="0"/>
            </p:cNvCxnSpPr>
            <p:nvPr/>
          </p:nvCxnSpPr>
          <p:spPr>
            <a:xfrm rot="10800000">
              <a:off x="4158250" y="3522225"/>
              <a:ext cx="3600" cy="530100"/>
            </a:xfrm>
            <a:prstGeom prst="straightConnector1">
              <a:avLst/>
            </a:prstGeom>
            <a:noFill/>
            <a:ln w="9525" cap="flat" cmpd="sng">
              <a:solidFill>
                <a:srgbClr val="D5A6BD"/>
              </a:solidFill>
              <a:prstDash val="solid"/>
              <a:round/>
              <a:headEnd type="none" w="med" len="med"/>
              <a:tailEnd type="triangle" w="med" len="med"/>
            </a:ln>
          </p:spPr>
        </p:cxnSp>
        <p:sp>
          <p:nvSpPr>
            <p:cNvPr id="482" name="Google Shape;482;p49"/>
            <p:cNvSpPr txBox="1"/>
            <p:nvPr/>
          </p:nvSpPr>
          <p:spPr>
            <a:xfrm>
              <a:off x="3795400" y="3232700"/>
              <a:ext cx="668700" cy="307800"/>
            </a:xfrm>
            <a:prstGeom prst="rect">
              <a:avLst/>
            </a:prstGeom>
            <a:noFill/>
            <a:ln w="9525" cap="flat" cmpd="sng">
              <a:solidFill>
                <a:srgbClr val="D5A6BD"/>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sz="800">
                  <a:latin typeface="Encode Sans Semi Condensed"/>
                  <a:ea typeface="Encode Sans Semi Condensed"/>
                  <a:cs typeface="Encode Sans Semi Condensed"/>
                  <a:sym typeface="Encode Sans Semi Condensed"/>
                </a:rPr>
                <a:t>First month</a:t>
              </a:r>
              <a:endParaRPr sz="800">
                <a:latin typeface="Encode Sans Semi Condensed"/>
                <a:ea typeface="Encode Sans Semi Condensed"/>
                <a:cs typeface="Encode Sans Semi Condensed"/>
                <a:sym typeface="Encode Sans Semi Condensed"/>
              </a:endParaRPr>
            </a:p>
          </p:txBody>
        </p:sp>
        <p:sp>
          <p:nvSpPr>
            <p:cNvPr id="483" name="Google Shape;483;p49"/>
            <p:cNvSpPr/>
            <p:nvPr/>
          </p:nvSpPr>
          <p:spPr>
            <a:xfrm>
              <a:off x="4874600" y="4052325"/>
              <a:ext cx="306000" cy="856200"/>
            </a:xfrm>
            <a:prstGeom prst="roundRect">
              <a:avLst>
                <a:gd name="adj" fmla="val 16667"/>
              </a:avLst>
            </a:prstGeom>
            <a:noFill/>
            <a:ln w="9525" cap="flat" cmpd="sng">
              <a:solidFill>
                <a:srgbClr val="B6D7A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49"/>
            <p:cNvCxnSpPr>
              <a:stCxn id="483" idx="0"/>
              <a:endCxn id="485" idx="2"/>
            </p:cNvCxnSpPr>
            <p:nvPr/>
          </p:nvCxnSpPr>
          <p:spPr>
            <a:xfrm rot="10800000" flipH="1">
              <a:off x="5027600" y="3540525"/>
              <a:ext cx="24900" cy="511800"/>
            </a:xfrm>
            <a:prstGeom prst="straightConnector1">
              <a:avLst/>
            </a:prstGeom>
            <a:noFill/>
            <a:ln w="9525" cap="flat" cmpd="sng">
              <a:solidFill>
                <a:srgbClr val="B6D7A8"/>
              </a:solidFill>
              <a:prstDash val="solid"/>
              <a:round/>
              <a:headEnd type="none" w="med" len="med"/>
              <a:tailEnd type="triangle" w="med" len="med"/>
            </a:ln>
          </p:spPr>
        </p:cxnSp>
        <p:sp>
          <p:nvSpPr>
            <p:cNvPr id="485" name="Google Shape;485;p49"/>
            <p:cNvSpPr txBox="1"/>
            <p:nvPr/>
          </p:nvSpPr>
          <p:spPr>
            <a:xfrm>
              <a:off x="4692350" y="3232700"/>
              <a:ext cx="720000" cy="307800"/>
            </a:xfrm>
            <a:prstGeom prst="rect">
              <a:avLst/>
            </a:prstGeom>
            <a:noFill/>
            <a:ln w="9525" cap="flat" cmpd="sng">
              <a:solidFill>
                <a:srgbClr val="B6D7A8"/>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sz="800">
                  <a:latin typeface="Encode Sans Semi Condensed"/>
                  <a:ea typeface="Encode Sans Semi Condensed"/>
                  <a:cs typeface="Encode Sans Semi Condensed"/>
                  <a:sym typeface="Encode Sans Semi Condensed"/>
                </a:rPr>
                <a:t>Fifth month</a:t>
              </a:r>
              <a:endParaRPr sz="800">
                <a:latin typeface="Encode Sans Semi Condensed"/>
                <a:ea typeface="Encode Sans Semi Condensed"/>
                <a:cs typeface="Encode Sans Semi Condensed"/>
                <a:sym typeface="Encode Sans Semi Condensed"/>
              </a:endParaRPr>
            </a:p>
          </p:txBody>
        </p:sp>
      </p:grpSp>
      <p:sp>
        <p:nvSpPr>
          <p:cNvPr id="486" name="Google Shape;486;p49"/>
          <p:cNvSpPr txBox="1">
            <a:spLocks noGrp="1"/>
          </p:cNvSpPr>
          <p:nvPr>
            <p:ph type="body" idx="1"/>
          </p:nvPr>
        </p:nvSpPr>
        <p:spPr>
          <a:xfrm>
            <a:off x="3147700" y="2897625"/>
            <a:ext cx="3351300" cy="491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Cohort Table for Customer Retention</a:t>
            </a:r>
            <a:endParaRPr sz="1300" b="1"/>
          </a:p>
        </p:txBody>
      </p:sp>
      <p:sp>
        <p:nvSpPr>
          <p:cNvPr id="487" name="Google Shape;487;p49"/>
          <p:cNvSpPr/>
          <p:nvPr/>
        </p:nvSpPr>
        <p:spPr>
          <a:xfrm>
            <a:off x="3575800" y="4314875"/>
            <a:ext cx="5367600" cy="156900"/>
          </a:xfrm>
          <a:prstGeom prst="roundRect">
            <a:avLst>
              <a:gd name="adj" fmla="val 16667"/>
            </a:avLst>
          </a:prstGeom>
          <a:noFill/>
          <a:ln w="19050" cap="flat" cmpd="sng">
            <a:solidFill>
              <a:srgbClr val="E6B8A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8" name="Google Shape;488;p49"/>
          <p:cNvCxnSpPr>
            <a:stCxn id="487" idx="1"/>
            <a:endCxn id="489" idx="2"/>
          </p:cNvCxnSpPr>
          <p:nvPr/>
        </p:nvCxnSpPr>
        <p:spPr>
          <a:xfrm rot="10800000">
            <a:off x="3297400" y="3540425"/>
            <a:ext cx="278400" cy="852900"/>
          </a:xfrm>
          <a:prstGeom prst="straightConnector1">
            <a:avLst/>
          </a:prstGeom>
          <a:noFill/>
          <a:ln w="9525" cap="flat" cmpd="sng">
            <a:solidFill>
              <a:srgbClr val="E6B8AF"/>
            </a:solidFill>
            <a:prstDash val="solid"/>
            <a:round/>
            <a:headEnd type="none" w="med" len="med"/>
            <a:tailEnd type="triangle" w="med" len="med"/>
          </a:ln>
        </p:spPr>
      </p:cxnSp>
      <p:sp>
        <p:nvSpPr>
          <p:cNvPr id="489" name="Google Shape;489;p49"/>
          <p:cNvSpPr txBox="1"/>
          <p:nvPr/>
        </p:nvSpPr>
        <p:spPr>
          <a:xfrm>
            <a:off x="2942800" y="3232700"/>
            <a:ext cx="709200" cy="307800"/>
          </a:xfrm>
          <a:prstGeom prst="rect">
            <a:avLst/>
          </a:prstGeom>
          <a:noFill/>
          <a:ln w="9525" cap="flat" cmpd="sng">
            <a:solidFill>
              <a:srgbClr val="E6B8AF"/>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sz="800">
                <a:latin typeface="Encode Sans Semi Condensed"/>
                <a:ea typeface="Encode Sans Semi Condensed"/>
                <a:cs typeface="Encode Sans Semi Condensed"/>
                <a:sym typeface="Encode Sans Semi Condensed"/>
              </a:rPr>
              <a:t>One cohort</a:t>
            </a:r>
            <a:endParaRPr sz="800">
              <a:latin typeface="Encode Sans Semi Condensed"/>
              <a:ea typeface="Encode Sans Semi Condensed"/>
              <a:cs typeface="Encode Sans Semi Condensed"/>
              <a:sym typeface="Encode Sans Semi Condensed"/>
            </a:endParaRPr>
          </a:p>
        </p:txBody>
      </p:sp>
      <p:sp>
        <p:nvSpPr>
          <p:cNvPr id="490" name="Google Shape;490;p49"/>
          <p:cNvSpPr txBox="1">
            <a:spLocks noGrp="1"/>
          </p:cNvSpPr>
          <p:nvPr>
            <p:ph type="title"/>
          </p:nvPr>
        </p:nvSpPr>
        <p:spPr>
          <a:xfrm>
            <a:off x="2389625" y="4339350"/>
            <a:ext cx="619800" cy="75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00"/>
              <a:t>UK</a:t>
            </a:r>
            <a:endParaRPr sz="1000"/>
          </a:p>
        </p:txBody>
      </p:sp>
      <p:sp>
        <p:nvSpPr>
          <p:cNvPr id="491" name="Google Shape;491;p49"/>
          <p:cNvSpPr/>
          <p:nvPr/>
        </p:nvSpPr>
        <p:spPr>
          <a:xfrm>
            <a:off x="2389625" y="4556850"/>
            <a:ext cx="355275" cy="445576"/>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 name="Google Shape;492;p49"/>
          <p:cNvCxnSpPr>
            <a:stCxn id="466" idx="1"/>
          </p:cNvCxnSpPr>
          <p:nvPr/>
        </p:nvCxnSpPr>
        <p:spPr>
          <a:xfrm rot="10800000">
            <a:off x="4959060" y="1345500"/>
            <a:ext cx="2315700" cy="224400"/>
          </a:xfrm>
          <a:prstGeom prst="straightConnector1">
            <a:avLst/>
          </a:prstGeom>
          <a:noFill/>
          <a:ln w="9525" cap="flat" cmpd="sng">
            <a:solidFill>
              <a:srgbClr val="FF0000"/>
            </a:solidFill>
            <a:prstDash val="solid"/>
            <a:round/>
            <a:headEnd type="none" w="med" len="med"/>
            <a:tailEnd type="triangle" w="med" len="med"/>
          </a:ln>
        </p:spPr>
      </p:cxnSp>
      <p:sp>
        <p:nvSpPr>
          <p:cNvPr id="493" name="Google Shape;493;p4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50"/>
          <p:cNvSpPr txBox="1">
            <a:spLocks noGrp="1"/>
          </p:cNvSpPr>
          <p:nvPr>
            <p:ph type="title"/>
          </p:nvPr>
        </p:nvSpPr>
        <p:spPr>
          <a:xfrm>
            <a:off x="209025" y="1712250"/>
            <a:ext cx="25680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Cohort Analysis</a:t>
            </a:r>
            <a:endParaRPr/>
          </a:p>
        </p:txBody>
      </p:sp>
      <p:sp>
        <p:nvSpPr>
          <p:cNvPr id="499" name="Google Shape;499;p50"/>
          <p:cNvSpPr txBox="1"/>
          <p:nvPr/>
        </p:nvSpPr>
        <p:spPr>
          <a:xfrm>
            <a:off x="3160575" y="299600"/>
            <a:ext cx="5496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b="1">
                <a:latin typeface="Encode Sans Semi Condensed"/>
                <a:ea typeface="Encode Sans Semi Condensed"/>
                <a:cs typeface="Encode Sans Semi Condensed"/>
                <a:sym typeface="Encode Sans Semi Condensed"/>
              </a:rPr>
              <a:t>Convert to % and heatmap</a:t>
            </a:r>
            <a:endParaRPr sz="1100" b="1">
              <a:latin typeface="Encode Sans Semi Condensed"/>
              <a:ea typeface="Encode Sans Semi Condensed"/>
              <a:cs typeface="Encode Sans Semi Condensed"/>
              <a:sym typeface="Encode Sans Semi Condensed"/>
            </a:endParaRPr>
          </a:p>
        </p:txBody>
      </p:sp>
      <p:pic>
        <p:nvPicPr>
          <p:cNvPr id="500" name="Google Shape;500;p50"/>
          <p:cNvPicPr preferRelativeResize="0"/>
          <p:nvPr/>
        </p:nvPicPr>
        <p:blipFill>
          <a:blip r:embed="rId3">
            <a:alphaModFix/>
          </a:blip>
          <a:stretch>
            <a:fillRect/>
          </a:stretch>
        </p:blipFill>
        <p:spPr>
          <a:xfrm>
            <a:off x="2929425" y="653600"/>
            <a:ext cx="6062175" cy="4170335"/>
          </a:xfrm>
          <a:prstGeom prst="rect">
            <a:avLst/>
          </a:prstGeom>
          <a:noFill/>
          <a:ln>
            <a:noFill/>
          </a:ln>
        </p:spPr>
      </p:pic>
      <p:sp>
        <p:nvSpPr>
          <p:cNvPr id="501" name="Google Shape;501;p50"/>
          <p:cNvSpPr txBox="1">
            <a:spLocks noGrp="1"/>
          </p:cNvSpPr>
          <p:nvPr>
            <p:ph type="title"/>
          </p:nvPr>
        </p:nvSpPr>
        <p:spPr>
          <a:xfrm>
            <a:off x="2389625" y="4339350"/>
            <a:ext cx="619800" cy="75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00"/>
              <a:t>UK</a:t>
            </a:r>
            <a:endParaRPr sz="1000"/>
          </a:p>
        </p:txBody>
      </p:sp>
      <p:sp>
        <p:nvSpPr>
          <p:cNvPr id="502" name="Google Shape;502;p50"/>
          <p:cNvSpPr/>
          <p:nvPr/>
        </p:nvSpPr>
        <p:spPr>
          <a:xfrm>
            <a:off x="2389625" y="4556850"/>
            <a:ext cx="355275" cy="445576"/>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51"/>
          <p:cNvSpPr txBox="1">
            <a:spLocks noGrp="1"/>
          </p:cNvSpPr>
          <p:nvPr>
            <p:ph type="title"/>
          </p:nvPr>
        </p:nvSpPr>
        <p:spPr>
          <a:xfrm>
            <a:off x="209025" y="954700"/>
            <a:ext cx="2568000" cy="322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Recency </a:t>
            </a:r>
            <a:br>
              <a:rPr lang="en-GB"/>
            </a:br>
            <a:r>
              <a:rPr lang="en-GB" sz="1000" b="0" i="1"/>
              <a:t>How recently did the customer make a purchase?</a:t>
            </a:r>
            <a:br>
              <a:rPr lang="en-GB"/>
            </a:br>
            <a:r>
              <a:rPr lang="en-GB"/>
              <a:t>Frequency</a:t>
            </a:r>
            <a:br>
              <a:rPr lang="en-GB"/>
            </a:br>
            <a:r>
              <a:rPr lang="en-GB" sz="1000" b="0" i="1"/>
              <a:t>How often do they purchase?</a:t>
            </a:r>
            <a:br>
              <a:rPr lang="en-GB"/>
            </a:br>
            <a:r>
              <a:rPr lang="en-GB"/>
              <a:t>Monetary</a:t>
            </a:r>
            <a:endParaRPr/>
          </a:p>
          <a:p>
            <a:pPr marL="0" lvl="0" indent="0" algn="l" rtl="0">
              <a:spcBef>
                <a:spcPts val="0"/>
              </a:spcBef>
              <a:spcAft>
                <a:spcPts val="0"/>
              </a:spcAft>
              <a:buNone/>
            </a:pPr>
            <a:r>
              <a:rPr lang="en-GB" sz="1000" b="0" i="1"/>
              <a:t>How much do they spend?</a:t>
            </a:r>
            <a:endParaRPr sz="1000" b="0" i="1"/>
          </a:p>
        </p:txBody>
      </p:sp>
      <p:sp>
        <p:nvSpPr>
          <p:cNvPr id="509" name="Google Shape;509;p51"/>
          <p:cNvSpPr txBox="1">
            <a:spLocks noGrp="1"/>
          </p:cNvSpPr>
          <p:nvPr>
            <p:ph type="body" idx="1"/>
          </p:nvPr>
        </p:nvSpPr>
        <p:spPr>
          <a:xfrm>
            <a:off x="3147700" y="317650"/>
            <a:ext cx="55557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000"/>
              <a:t>RFM analysis evaluates which customers are of highest and lowest value to an organization based on purchase recency, frequency, and monetary value, in order to understand their behaviors and reasonably predict which customers are more likely to make purchases again in the future.</a:t>
            </a:r>
            <a:endParaRPr sz="1000"/>
          </a:p>
        </p:txBody>
      </p:sp>
      <p:sp>
        <p:nvSpPr>
          <p:cNvPr id="510" name="Google Shape;510;p51"/>
          <p:cNvSpPr txBox="1">
            <a:spLocks noGrp="1"/>
          </p:cNvSpPr>
          <p:nvPr>
            <p:ph type="body" idx="1"/>
          </p:nvPr>
        </p:nvSpPr>
        <p:spPr>
          <a:xfrm>
            <a:off x="3698162" y="1739350"/>
            <a:ext cx="1505400" cy="350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RFM Table</a:t>
            </a:r>
            <a:endParaRPr sz="1300" b="1"/>
          </a:p>
        </p:txBody>
      </p:sp>
      <p:pic>
        <p:nvPicPr>
          <p:cNvPr id="511" name="Google Shape;511;p51"/>
          <p:cNvPicPr preferRelativeResize="0"/>
          <p:nvPr/>
        </p:nvPicPr>
        <p:blipFill>
          <a:blip r:embed="rId3">
            <a:alphaModFix/>
          </a:blip>
          <a:stretch>
            <a:fillRect/>
          </a:stretch>
        </p:blipFill>
        <p:spPr>
          <a:xfrm>
            <a:off x="5007966" y="1114950"/>
            <a:ext cx="3160184" cy="1419410"/>
          </a:xfrm>
          <a:prstGeom prst="rect">
            <a:avLst/>
          </a:prstGeom>
          <a:noFill/>
          <a:ln>
            <a:noFill/>
          </a:ln>
        </p:spPr>
      </p:pic>
      <p:sp>
        <p:nvSpPr>
          <p:cNvPr id="512" name="Google Shape;512;p51"/>
          <p:cNvSpPr/>
          <p:nvPr/>
        </p:nvSpPr>
        <p:spPr>
          <a:xfrm>
            <a:off x="6137326" y="1144083"/>
            <a:ext cx="490800" cy="1350000"/>
          </a:xfrm>
          <a:prstGeom prst="roundRect">
            <a:avLst>
              <a:gd name="adj" fmla="val 16667"/>
            </a:avLst>
          </a:prstGeom>
          <a:noFill/>
          <a:ln w="9525" cap="flat" cmpd="sng">
            <a:solidFill>
              <a:srgbClr val="FCE5C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3" name="Google Shape;513;p51"/>
          <p:cNvCxnSpPr>
            <a:stCxn id="512" idx="2"/>
            <a:endCxn id="514" idx="0"/>
          </p:cNvCxnSpPr>
          <p:nvPr/>
        </p:nvCxnSpPr>
        <p:spPr>
          <a:xfrm flipH="1">
            <a:off x="6366226" y="2494083"/>
            <a:ext cx="16500" cy="259500"/>
          </a:xfrm>
          <a:prstGeom prst="straightConnector1">
            <a:avLst/>
          </a:prstGeom>
          <a:noFill/>
          <a:ln w="9525" cap="flat" cmpd="sng">
            <a:solidFill>
              <a:srgbClr val="FCE5CD"/>
            </a:solidFill>
            <a:prstDash val="solid"/>
            <a:round/>
            <a:headEnd type="none" w="med" len="med"/>
            <a:tailEnd type="triangle" w="med" len="med"/>
          </a:ln>
        </p:spPr>
      </p:cxnSp>
      <p:sp>
        <p:nvSpPr>
          <p:cNvPr id="514" name="Google Shape;514;p51"/>
          <p:cNvSpPr txBox="1"/>
          <p:nvPr/>
        </p:nvSpPr>
        <p:spPr>
          <a:xfrm>
            <a:off x="5868361" y="2753573"/>
            <a:ext cx="996000" cy="461700"/>
          </a:xfrm>
          <a:prstGeom prst="rect">
            <a:avLst/>
          </a:prstGeom>
          <a:noFill/>
          <a:ln w="9525" cap="flat" cmpd="sng">
            <a:solidFill>
              <a:srgbClr val="FCE5CD"/>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sz="900">
                <a:latin typeface="Encode Sans Semi Condensed"/>
                <a:ea typeface="Encode Sans Semi Condensed"/>
                <a:cs typeface="Encode Sans Semi Condensed"/>
                <a:sym typeface="Encode Sans Semi Condensed"/>
              </a:rPr>
              <a:t>Date of the last purchase + 1 day </a:t>
            </a:r>
            <a:endParaRPr sz="900">
              <a:latin typeface="Encode Sans Semi Condensed"/>
              <a:ea typeface="Encode Sans Semi Condensed"/>
              <a:cs typeface="Encode Sans Semi Condensed"/>
              <a:sym typeface="Encode Sans Semi Condensed"/>
            </a:endParaRPr>
          </a:p>
        </p:txBody>
      </p:sp>
      <p:sp>
        <p:nvSpPr>
          <p:cNvPr id="515" name="Google Shape;515;p51"/>
          <p:cNvSpPr/>
          <p:nvPr/>
        </p:nvSpPr>
        <p:spPr>
          <a:xfrm>
            <a:off x="6706982" y="1144083"/>
            <a:ext cx="606300" cy="1350000"/>
          </a:xfrm>
          <a:prstGeom prst="roundRect">
            <a:avLst>
              <a:gd name="adj" fmla="val 16667"/>
            </a:avLst>
          </a:prstGeom>
          <a:noFill/>
          <a:ln w="9525" cap="flat" cmpd="sng">
            <a:solidFill>
              <a:srgbClr val="C9DA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6" name="Google Shape;516;p51"/>
          <p:cNvCxnSpPr>
            <a:stCxn id="515" idx="2"/>
          </p:cNvCxnSpPr>
          <p:nvPr/>
        </p:nvCxnSpPr>
        <p:spPr>
          <a:xfrm>
            <a:off x="7010132" y="2494083"/>
            <a:ext cx="67800" cy="299700"/>
          </a:xfrm>
          <a:prstGeom prst="straightConnector1">
            <a:avLst/>
          </a:prstGeom>
          <a:noFill/>
          <a:ln w="9525" cap="flat" cmpd="sng">
            <a:solidFill>
              <a:srgbClr val="C9DAF8"/>
            </a:solidFill>
            <a:prstDash val="solid"/>
            <a:round/>
            <a:headEnd type="none" w="med" len="med"/>
            <a:tailEnd type="triangle" w="med" len="med"/>
          </a:ln>
        </p:spPr>
      </p:cxnSp>
      <p:sp>
        <p:nvSpPr>
          <p:cNvPr id="517" name="Google Shape;517;p51"/>
          <p:cNvSpPr txBox="1"/>
          <p:nvPr/>
        </p:nvSpPr>
        <p:spPr>
          <a:xfrm>
            <a:off x="7010032" y="2793872"/>
            <a:ext cx="704400" cy="3231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sz="900">
                <a:latin typeface="Encode Sans Semi Condensed"/>
                <a:ea typeface="Encode Sans Semi Condensed"/>
                <a:cs typeface="Encode Sans Semi Condensed"/>
                <a:sym typeface="Encode Sans Semi Condensed"/>
              </a:rPr>
              <a:t>No. of bills </a:t>
            </a:r>
            <a:endParaRPr sz="900">
              <a:latin typeface="Encode Sans Semi Condensed"/>
              <a:ea typeface="Encode Sans Semi Condensed"/>
              <a:cs typeface="Encode Sans Semi Condensed"/>
              <a:sym typeface="Encode Sans Semi Condensed"/>
            </a:endParaRPr>
          </a:p>
        </p:txBody>
      </p:sp>
      <p:sp>
        <p:nvSpPr>
          <p:cNvPr id="518" name="Google Shape;518;p51"/>
          <p:cNvSpPr/>
          <p:nvPr/>
        </p:nvSpPr>
        <p:spPr>
          <a:xfrm>
            <a:off x="7391858" y="1144083"/>
            <a:ext cx="606300" cy="1350000"/>
          </a:xfrm>
          <a:prstGeom prst="roundRect">
            <a:avLst>
              <a:gd name="adj" fmla="val 16667"/>
            </a:avLst>
          </a:prstGeom>
          <a:noFill/>
          <a:ln w="9525" cap="flat" cmpd="sng">
            <a:solidFill>
              <a:srgbClr val="8E7CC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9" name="Google Shape;519;p51"/>
          <p:cNvCxnSpPr>
            <a:stCxn id="518" idx="3"/>
          </p:cNvCxnSpPr>
          <p:nvPr/>
        </p:nvCxnSpPr>
        <p:spPr>
          <a:xfrm>
            <a:off x="7998158" y="1819083"/>
            <a:ext cx="393900" cy="271200"/>
          </a:xfrm>
          <a:prstGeom prst="straightConnector1">
            <a:avLst/>
          </a:prstGeom>
          <a:noFill/>
          <a:ln w="9525" cap="flat" cmpd="sng">
            <a:solidFill>
              <a:srgbClr val="674EA7"/>
            </a:solidFill>
            <a:prstDash val="solid"/>
            <a:round/>
            <a:headEnd type="none" w="med" len="med"/>
            <a:tailEnd type="triangle" w="med" len="med"/>
          </a:ln>
        </p:spPr>
      </p:cxnSp>
      <p:sp>
        <p:nvSpPr>
          <p:cNvPr id="520" name="Google Shape;520;p51"/>
          <p:cNvSpPr txBox="1"/>
          <p:nvPr/>
        </p:nvSpPr>
        <p:spPr>
          <a:xfrm>
            <a:off x="8272811" y="2090110"/>
            <a:ext cx="704400" cy="461700"/>
          </a:xfrm>
          <a:prstGeom prst="rect">
            <a:avLst/>
          </a:prstGeom>
          <a:noFill/>
          <a:ln w="9525" cap="flat" cmpd="sng">
            <a:solidFill>
              <a:srgbClr val="674EA7"/>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sz="900">
                <a:latin typeface="Encode Sans Semi Condensed"/>
                <a:ea typeface="Encode Sans Semi Condensed"/>
                <a:cs typeface="Encode Sans Semi Condensed"/>
                <a:sym typeface="Encode Sans Semi Condensed"/>
              </a:rPr>
              <a:t>Total sales amount</a:t>
            </a:r>
            <a:endParaRPr sz="900">
              <a:latin typeface="Encode Sans Semi Condensed"/>
              <a:ea typeface="Encode Sans Semi Condensed"/>
              <a:cs typeface="Encode Sans Semi Condensed"/>
              <a:sym typeface="Encode Sans Semi Condensed"/>
            </a:endParaRPr>
          </a:p>
        </p:txBody>
      </p:sp>
      <p:sp>
        <p:nvSpPr>
          <p:cNvPr id="521" name="Google Shape;521;p51"/>
          <p:cNvSpPr txBox="1">
            <a:spLocks noGrp="1"/>
          </p:cNvSpPr>
          <p:nvPr>
            <p:ph type="body" idx="1"/>
          </p:nvPr>
        </p:nvSpPr>
        <p:spPr>
          <a:xfrm>
            <a:off x="3164762" y="3568150"/>
            <a:ext cx="1505400" cy="350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RFM Score</a:t>
            </a:r>
            <a:endParaRPr sz="1300" b="1"/>
          </a:p>
        </p:txBody>
      </p:sp>
      <p:pic>
        <p:nvPicPr>
          <p:cNvPr id="522" name="Google Shape;522;p51"/>
          <p:cNvPicPr preferRelativeResize="0"/>
          <p:nvPr/>
        </p:nvPicPr>
        <p:blipFill>
          <a:blip r:embed="rId4">
            <a:alphaModFix/>
          </a:blip>
          <a:stretch>
            <a:fillRect/>
          </a:stretch>
        </p:blipFill>
        <p:spPr>
          <a:xfrm>
            <a:off x="4278923" y="3452146"/>
            <a:ext cx="4465877" cy="1350000"/>
          </a:xfrm>
          <a:prstGeom prst="rect">
            <a:avLst/>
          </a:prstGeom>
          <a:noFill/>
          <a:ln>
            <a:noFill/>
          </a:ln>
        </p:spPr>
      </p:pic>
      <p:sp>
        <p:nvSpPr>
          <p:cNvPr id="523" name="Google Shape;523;p51"/>
          <p:cNvSpPr txBox="1">
            <a:spLocks noGrp="1"/>
          </p:cNvSpPr>
          <p:nvPr>
            <p:ph type="body" idx="1"/>
          </p:nvPr>
        </p:nvSpPr>
        <p:spPr>
          <a:xfrm>
            <a:off x="2859950" y="3872950"/>
            <a:ext cx="1505400" cy="1016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900"/>
              <a:t>Obtain the score by quantile</a:t>
            </a:r>
            <a:br>
              <a:rPr lang="en-GB" sz="900"/>
            </a:br>
            <a:br>
              <a:rPr lang="en-GB" sz="900"/>
            </a:br>
            <a:r>
              <a:rPr lang="en-GB" sz="900"/>
              <a:t>A. 25% = 1 </a:t>
            </a:r>
            <a:br>
              <a:rPr lang="en-GB" sz="900"/>
            </a:br>
            <a:r>
              <a:rPr lang="en-GB" sz="900"/>
              <a:t>B. 26% - 50% = 2</a:t>
            </a:r>
            <a:br>
              <a:rPr lang="en-GB" sz="900"/>
            </a:br>
            <a:r>
              <a:rPr lang="en-GB" sz="900"/>
              <a:t>C. 51% - 75% = 3</a:t>
            </a:r>
            <a:br>
              <a:rPr lang="en-GB" sz="900"/>
            </a:br>
            <a:r>
              <a:rPr lang="en-GB" sz="900"/>
              <a:t>D. 76% - 100% = 4</a:t>
            </a:r>
            <a:endParaRPr sz="900"/>
          </a:p>
        </p:txBody>
      </p:sp>
      <p:sp>
        <p:nvSpPr>
          <p:cNvPr id="524" name="Google Shape;524;p51"/>
          <p:cNvSpPr txBox="1">
            <a:spLocks noGrp="1"/>
          </p:cNvSpPr>
          <p:nvPr>
            <p:ph type="title"/>
          </p:nvPr>
        </p:nvSpPr>
        <p:spPr>
          <a:xfrm>
            <a:off x="2389625" y="4339350"/>
            <a:ext cx="619800" cy="75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00"/>
              <a:t>UK</a:t>
            </a:r>
            <a:endParaRPr sz="1000"/>
          </a:p>
        </p:txBody>
      </p:sp>
      <p:sp>
        <p:nvSpPr>
          <p:cNvPr id="525" name="Google Shape;525;p51"/>
          <p:cNvSpPr/>
          <p:nvPr/>
        </p:nvSpPr>
        <p:spPr>
          <a:xfrm>
            <a:off x="2389625" y="4556850"/>
            <a:ext cx="355275" cy="445576"/>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52"/>
          <p:cNvSpPr txBox="1">
            <a:spLocks noGrp="1"/>
          </p:cNvSpPr>
          <p:nvPr>
            <p:ph type="title"/>
          </p:nvPr>
        </p:nvSpPr>
        <p:spPr>
          <a:xfrm>
            <a:off x="209025" y="954700"/>
            <a:ext cx="2568000" cy="322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Clustering</a:t>
            </a:r>
            <a:endParaRPr sz="1000" b="0" i="1"/>
          </a:p>
        </p:txBody>
      </p:sp>
      <p:sp>
        <p:nvSpPr>
          <p:cNvPr id="532" name="Google Shape;532;p52"/>
          <p:cNvSpPr txBox="1">
            <a:spLocks noGrp="1"/>
          </p:cNvSpPr>
          <p:nvPr>
            <p:ph type="body" idx="1"/>
          </p:nvPr>
        </p:nvSpPr>
        <p:spPr>
          <a:xfrm>
            <a:off x="3364250" y="769900"/>
            <a:ext cx="5301900" cy="38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Custom segments</a:t>
            </a:r>
            <a:endParaRPr sz="1300" b="1"/>
          </a:p>
        </p:txBody>
      </p:sp>
      <p:sp>
        <p:nvSpPr>
          <p:cNvPr id="533" name="Google Shape;533;p52"/>
          <p:cNvSpPr txBox="1">
            <a:spLocks noGrp="1"/>
          </p:cNvSpPr>
          <p:nvPr>
            <p:ph type="body" idx="1"/>
          </p:nvPr>
        </p:nvSpPr>
        <p:spPr>
          <a:xfrm>
            <a:off x="3364250" y="1043500"/>
            <a:ext cx="2400900" cy="950100"/>
          </a:xfrm>
          <a:prstGeom prst="rect">
            <a:avLst/>
          </a:prstGeom>
        </p:spPr>
        <p:txBody>
          <a:bodyPr spcFirstLastPara="1" wrap="square" lIns="91425" tIns="91425" rIns="91425" bIns="91425" anchor="ctr" anchorCtr="0">
            <a:noAutofit/>
          </a:bodyPr>
          <a:lstStyle/>
          <a:p>
            <a:pPr marL="457200" lvl="0" indent="-298450" algn="l" rtl="0">
              <a:spcBef>
                <a:spcPts val="0"/>
              </a:spcBef>
              <a:spcAft>
                <a:spcPts val="0"/>
              </a:spcAft>
              <a:buSzPts val="1100"/>
              <a:buChar char="●"/>
            </a:pPr>
            <a:r>
              <a:rPr lang="en-GB" sz="1100"/>
              <a:t>VIP : 10 to 12</a:t>
            </a:r>
            <a:endParaRPr sz="1100"/>
          </a:p>
          <a:p>
            <a:pPr marL="457200" lvl="0" indent="-298450" algn="l" rtl="0">
              <a:spcBef>
                <a:spcPts val="0"/>
              </a:spcBef>
              <a:spcAft>
                <a:spcPts val="0"/>
              </a:spcAft>
              <a:buSzPts val="1100"/>
              <a:buChar char="●"/>
            </a:pPr>
            <a:r>
              <a:rPr lang="en-GB" sz="1100"/>
              <a:t>Gold : 7 to 9</a:t>
            </a:r>
            <a:endParaRPr sz="1100"/>
          </a:p>
          <a:p>
            <a:pPr marL="457200" lvl="0" indent="-298450" algn="l" rtl="0">
              <a:spcBef>
                <a:spcPts val="0"/>
              </a:spcBef>
              <a:spcAft>
                <a:spcPts val="0"/>
              </a:spcAft>
              <a:buSzPts val="1100"/>
              <a:buChar char="●"/>
            </a:pPr>
            <a:r>
              <a:rPr lang="en-GB" sz="1100"/>
              <a:t>Silver : 4 to 6</a:t>
            </a:r>
            <a:endParaRPr sz="1100"/>
          </a:p>
          <a:p>
            <a:pPr marL="457200" lvl="0" indent="-298450" algn="l" rtl="0">
              <a:spcBef>
                <a:spcPts val="0"/>
              </a:spcBef>
              <a:spcAft>
                <a:spcPts val="0"/>
              </a:spcAft>
              <a:buSzPts val="1100"/>
              <a:buChar char="●"/>
            </a:pPr>
            <a:r>
              <a:rPr lang="en-GB" sz="1100"/>
              <a:t>Bronze : 1 to 3</a:t>
            </a:r>
            <a:endParaRPr sz="1100"/>
          </a:p>
        </p:txBody>
      </p:sp>
      <p:pic>
        <p:nvPicPr>
          <p:cNvPr id="534" name="Google Shape;534;p52"/>
          <p:cNvPicPr preferRelativeResize="0"/>
          <p:nvPr/>
        </p:nvPicPr>
        <p:blipFill>
          <a:blip r:embed="rId3">
            <a:alphaModFix/>
          </a:blip>
          <a:stretch>
            <a:fillRect/>
          </a:stretch>
        </p:blipFill>
        <p:spPr>
          <a:xfrm>
            <a:off x="3391275" y="2069800"/>
            <a:ext cx="5174374" cy="1437250"/>
          </a:xfrm>
          <a:prstGeom prst="rect">
            <a:avLst/>
          </a:prstGeom>
          <a:noFill/>
          <a:ln>
            <a:noFill/>
          </a:ln>
        </p:spPr>
      </p:pic>
      <p:pic>
        <p:nvPicPr>
          <p:cNvPr id="535" name="Google Shape;535;p52"/>
          <p:cNvPicPr preferRelativeResize="0"/>
          <p:nvPr/>
        </p:nvPicPr>
        <p:blipFill>
          <a:blip r:embed="rId4">
            <a:alphaModFix/>
          </a:blip>
          <a:stretch>
            <a:fillRect/>
          </a:stretch>
        </p:blipFill>
        <p:spPr>
          <a:xfrm>
            <a:off x="6114475" y="398825"/>
            <a:ext cx="2251075" cy="1468975"/>
          </a:xfrm>
          <a:prstGeom prst="rect">
            <a:avLst/>
          </a:prstGeom>
          <a:noFill/>
          <a:ln>
            <a:noFill/>
          </a:ln>
        </p:spPr>
      </p:pic>
      <p:sp>
        <p:nvSpPr>
          <p:cNvPr id="536" name="Google Shape;536;p52"/>
          <p:cNvSpPr txBox="1">
            <a:spLocks noGrp="1"/>
          </p:cNvSpPr>
          <p:nvPr>
            <p:ph type="body" idx="1"/>
          </p:nvPr>
        </p:nvSpPr>
        <p:spPr>
          <a:xfrm>
            <a:off x="4258975" y="4198900"/>
            <a:ext cx="4352400" cy="38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OR we can gain further insight into customer behavior by applying k-means clustering </a:t>
            </a:r>
            <a:endParaRPr sz="1300" b="1"/>
          </a:p>
        </p:txBody>
      </p:sp>
      <p:grpSp>
        <p:nvGrpSpPr>
          <p:cNvPr id="537" name="Google Shape;537;p52"/>
          <p:cNvGrpSpPr/>
          <p:nvPr/>
        </p:nvGrpSpPr>
        <p:grpSpPr>
          <a:xfrm>
            <a:off x="3592848" y="3976888"/>
            <a:ext cx="536876" cy="506270"/>
            <a:chOff x="-1333975" y="2365850"/>
            <a:chExt cx="292225" cy="293575"/>
          </a:xfrm>
        </p:grpSpPr>
        <p:sp>
          <p:nvSpPr>
            <p:cNvPr id="538" name="Google Shape;538;p5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 name="Google Shape;546;p52"/>
          <p:cNvSpPr txBox="1">
            <a:spLocks noGrp="1"/>
          </p:cNvSpPr>
          <p:nvPr>
            <p:ph type="title"/>
          </p:nvPr>
        </p:nvSpPr>
        <p:spPr>
          <a:xfrm>
            <a:off x="2389625" y="4339350"/>
            <a:ext cx="619800" cy="75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00"/>
              <a:t>UK</a:t>
            </a:r>
            <a:endParaRPr sz="1000"/>
          </a:p>
        </p:txBody>
      </p:sp>
      <p:sp>
        <p:nvSpPr>
          <p:cNvPr id="547" name="Google Shape;547;p52"/>
          <p:cNvSpPr/>
          <p:nvPr/>
        </p:nvSpPr>
        <p:spPr>
          <a:xfrm>
            <a:off x="2389625" y="4556850"/>
            <a:ext cx="355275" cy="445576"/>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53"/>
          <p:cNvSpPr txBox="1">
            <a:spLocks noGrp="1"/>
          </p:cNvSpPr>
          <p:nvPr>
            <p:ph type="title"/>
          </p:nvPr>
        </p:nvSpPr>
        <p:spPr>
          <a:xfrm>
            <a:off x="209025" y="954700"/>
            <a:ext cx="2568000" cy="322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K-means </a:t>
            </a:r>
            <a:endParaRPr sz="1000" b="0" i="1"/>
          </a:p>
        </p:txBody>
      </p:sp>
      <p:sp>
        <p:nvSpPr>
          <p:cNvPr id="554" name="Google Shape;554;p53"/>
          <p:cNvSpPr txBox="1">
            <a:spLocks noGrp="1"/>
          </p:cNvSpPr>
          <p:nvPr>
            <p:ph type="body" idx="1"/>
          </p:nvPr>
        </p:nvSpPr>
        <p:spPr>
          <a:xfrm>
            <a:off x="3364250" y="541300"/>
            <a:ext cx="5301900" cy="38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Preprocessing</a:t>
            </a:r>
            <a:endParaRPr sz="1300" b="1"/>
          </a:p>
        </p:txBody>
      </p:sp>
      <p:grpSp>
        <p:nvGrpSpPr>
          <p:cNvPr id="555" name="Google Shape;555;p53"/>
          <p:cNvGrpSpPr/>
          <p:nvPr/>
        </p:nvGrpSpPr>
        <p:grpSpPr>
          <a:xfrm>
            <a:off x="6483072" y="873202"/>
            <a:ext cx="1924251" cy="789409"/>
            <a:chOff x="5632317" y="1189775"/>
            <a:chExt cx="3305705" cy="1228652"/>
          </a:xfrm>
        </p:grpSpPr>
        <p:sp>
          <p:nvSpPr>
            <p:cNvPr id="556" name="Google Shape;556;p53"/>
            <p:cNvSpPr/>
            <p:nvPr/>
          </p:nvSpPr>
          <p:spPr>
            <a:xfrm>
              <a:off x="5632317" y="1189775"/>
              <a:ext cx="3305700" cy="669000"/>
            </a:xfrm>
            <a:prstGeom prst="chevron">
              <a:avLst>
                <a:gd name="adj" fmla="val 50000"/>
              </a:avLst>
            </a:prstGeom>
            <a:solidFill>
              <a:srgbClr val="50505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latin typeface="Roboto"/>
                  <a:ea typeface="Roboto"/>
                  <a:cs typeface="Roboto"/>
                  <a:sym typeface="Roboto"/>
                </a:rPr>
                <a:t>StandardScaler</a:t>
              </a:r>
              <a:endParaRPr sz="1000">
                <a:solidFill>
                  <a:srgbClr val="FFFFFF"/>
                </a:solidFill>
                <a:latin typeface="Roboto"/>
                <a:ea typeface="Roboto"/>
                <a:cs typeface="Roboto"/>
                <a:sym typeface="Roboto"/>
              </a:endParaRPr>
            </a:p>
          </p:txBody>
        </p:sp>
        <p:sp>
          <p:nvSpPr>
            <p:cNvPr id="557" name="Google Shape;557;p53"/>
            <p:cNvSpPr txBox="1"/>
            <p:nvPr/>
          </p:nvSpPr>
          <p:spPr>
            <a:xfrm>
              <a:off x="5632322" y="1819927"/>
              <a:ext cx="3305700" cy="598500"/>
            </a:xfrm>
            <a:prstGeom prst="rect">
              <a:avLst/>
            </a:prstGeom>
            <a:noFill/>
            <a:ln>
              <a:noFill/>
            </a:ln>
          </p:spPr>
          <p:txBody>
            <a:bodyPr spcFirstLastPara="1" wrap="square" lIns="91425" tIns="91425" rIns="91425" bIns="91425" anchor="t" anchorCtr="0">
              <a:noAutofit/>
            </a:bodyPr>
            <a:lstStyle/>
            <a:p>
              <a:pPr marL="457200" lvl="0" indent="-285750" algn="l" rtl="0">
                <a:lnSpc>
                  <a:spcPct val="115000"/>
                </a:lnSpc>
                <a:spcBef>
                  <a:spcPts val="0"/>
                </a:spcBef>
                <a:spcAft>
                  <a:spcPts val="0"/>
                </a:spcAft>
                <a:buSzPts val="900"/>
                <a:buFont typeface="Roboto"/>
                <a:buChar char="●"/>
              </a:pPr>
              <a:r>
                <a:rPr lang="en-GB" sz="900">
                  <a:latin typeface="Roboto"/>
                  <a:ea typeface="Roboto"/>
                  <a:cs typeface="Roboto"/>
                  <a:sym typeface="Roboto"/>
                </a:rPr>
                <a:t>Standardise the data</a:t>
              </a:r>
              <a:endParaRPr sz="900">
                <a:latin typeface="Roboto"/>
                <a:ea typeface="Roboto"/>
                <a:cs typeface="Roboto"/>
                <a:sym typeface="Roboto"/>
              </a:endParaRPr>
            </a:p>
          </p:txBody>
        </p:sp>
      </p:grpSp>
      <p:grpSp>
        <p:nvGrpSpPr>
          <p:cNvPr id="558" name="Google Shape;558;p53"/>
          <p:cNvGrpSpPr/>
          <p:nvPr/>
        </p:nvGrpSpPr>
        <p:grpSpPr>
          <a:xfrm>
            <a:off x="3204499" y="873340"/>
            <a:ext cx="2064652" cy="868877"/>
            <a:chOff x="-2" y="1189989"/>
            <a:chExt cx="3546902" cy="1352338"/>
          </a:xfrm>
        </p:grpSpPr>
        <p:sp>
          <p:nvSpPr>
            <p:cNvPr id="559" name="Google Shape;559;p53"/>
            <p:cNvSpPr/>
            <p:nvPr/>
          </p:nvSpPr>
          <p:spPr>
            <a:xfrm>
              <a:off x="0" y="1189989"/>
              <a:ext cx="3546900" cy="669000"/>
            </a:xfrm>
            <a:prstGeom prst="homePlate">
              <a:avLst>
                <a:gd name="adj" fmla="val 50000"/>
              </a:avLst>
            </a:prstGeom>
            <a:solidFill>
              <a:srgbClr val="2F2F2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latin typeface="Roboto"/>
                  <a:ea typeface="Roboto"/>
                  <a:cs typeface="Roboto"/>
                  <a:sym typeface="Roboto"/>
                </a:rPr>
                <a:t>Distribution for RFM</a:t>
              </a:r>
              <a:endParaRPr sz="1000">
                <a:solidFill>
                  <a:srgbClr val="FFFFFF"/>
                </a:solidFill>
                <a:latin typeface="Roboto"/>
                <a:ea typeface="Roboto"/>
                <a:cs typeface="Roboto"/>
                <a:sym typeface="Roboto"/>
              </a:endParaRPr>
            </a:p>
          </p:txBody>
        </p:sp>
        <p:sp>
          <p:nvSpPr>
            <p:cNvPr id="560" name="Google Shape;560;p53"/>
            <p:cNvSpPr txBox="1"/>
            <p:nvPr/>
          </p:nvSpPr>
          <p:spPr>
            <a:xfrm>
              <a:off x="-2" y="1819927"/>
              <a:ext cx="3407100" cy="722400"/>
            </a:xfrm>
            <a:prstGeom prst="rect">
              <a:avLst/>
            </a:prstGeom>
            <a:noFill/>
            <a:ln>
              <a:noFill/>
            </a:ln>
          </p:spPr>
          <p:txBody>
            <a:bodyPr spcFirstLastPara="1" wrap="square" lIns="91425" tIns="91425" rIns="91425" bIns="91425" anchor="t" anchorCtr="0">
              <a:noAutofit/>
            </a:bodyPr>
            <a:lstStyle/>
            <a:p>
              <a:pPr marL="457200" lvl="0" indent="-285750" algn="l" rtl="0">
                <a:lnSpc>
                  <a:spcPct val="115000"/>
                </a:lnSpc>
                <a:spcBef>
                  <a:spcPts val="0"/>
                </a:spcBef>
                <a:spcAft>
                  <a:spcPts val="0"/>
                </a:spcAft>
                <a:buSzPts val="900"/>
                <a:buFont typeface="Roboto"/>
                <a:buChar char="●"/>
              </a:pPr>
              <a:r>
                <a:rPr lang="en-GB" sz="900">
                  <a:latin typeface="Roboto"/>
                  <a:ea typeface="Roboto"/>
                  <a:cs typeface="Roboto"/>
                  <a:sym typeface="Roboto"/>
                </a:rPr>
                <a:t>All are skewed to the right.</a:t>
              </a:r>
              <a:endParaRPr sz="900">
                <a:latin typeface="Roboto"/>
                <a:ea typeface="Roboto"/>
                <a:cs typeface="Roboto"/>
                <a:sym typeface="Roboto"/>
              </a:endParaRPr>
            </a:p>
          </p:txBody>
        </p:sp>
      </p:grpSp>
      <p:grpSp>
        <p:nvGrpSpPr>
          <p:cNvPr id="561" name="Google Shape;561;p53"/>
          <p:cNvGrpSpPr/>
          <p:nvPr/>
        </p:nvGrpSpPr>
        <p:grpSpPr>
          <a:xfrm>
            <a:off x="4918321" y="873202"/>
            <a:ext cx="1924251" cy="743149"/>
            <a:chOff x="2944204" y="1189775"/>
            <a:chExt cx="3305706" cy="1156652"/>
          </a:xfrm>
        </p:grpSpPr>
        <p:sp>
          <p:nvSpPr>
            <p:cNvPr id="562" name="Google Shape;562;p53"/>
            <p:cNvSpPr/>
            <p:nvPr/>
          </p:nvSpPr>
          <p:spPr>
            <a:xfrm>
              <a:off x="2944204" y="1189775"/>
              <a:ext cx="3305700" cy="669000"/>
            </a:xfrm>
            <a:prstGeom prst="chevron">
              <a:avLst>
                <a:gd name="adj" fmla="val 50000"/>
              </a:avLst>
            </a:prstGeom>
            <a:solidFill>
              <a:srgbClr val="41414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latin typeface="Roboto"/>
                  <a:ea typeface="Roboto"/>
                  <a:cs typeface="Roboto"/>
                  <a:sym typeface="Roboto"/>
                </a:rPr>
                <a:t>Log transformation</a:t>
              </a:r>
              <a:endParaRPr sz="1000">
                <a:solidFill>
                  <a:srgbClr val="FFFFFF"/>
                </a:solidFill>
                <a:latin typeface="Roboto"/>
                <a:ea typeface="Roboto"/>
                <a:cs typeface="Roboto"/>
                <a:sym typeface="Roboto"/>
              </a:endParaRPr>
            </a:p>
          </p:txBody>
        </p:sp>
        <p:sp>
          <p:nvSpPr>
            <p:cNvPr id="563" name="Google Shape;563;p53"/>
            <p:cNvSpPr txBox="1"/>
            <p:nvPr/>
          </p:nvSpPr>
          <p:spPr>
            <a:xfrm>
              <a:off x="2944210" y="1819927"/>
              <a:ext cx="3305700" cy="526500"/>
            </a:xfrm>
            <a:prstGeom prst="rect">
              <a:avLst/>
            </a:prstGeom>
            <a:noFill/>
            <a:ln>
              <a:noFill/>
            </a:ln>
          </p:spPr>
          <p:txBody>
            <a:bodyPr spcFirstLastPara="1" wrap="square" lIns="91425" tIns="91425" rIns="91425" bIns="91425" anchor="t" anchorCtr="0">
              <a:noAutofit/>
            </a:bodyPr>
            <a:lstStyle/>
            <a:p>
              <a:pPr marL="457200" lvl="0" indent="-285750" algn="l" rtl="0">
                <a:lnSpc>
                  <a:spcPct val="115000"/>
                </a:lnSpc>
                <a:spcBef>
                  <a:spcPts val="0"/>
                </a:spcBef>
                <a:spcAft>
                  <a:spcPts val="0"/>
                </a:spcAft>
                <a:buSzPts val="900"/>
                <a:buFont typeface="Roboto"/>
                <a:buChar char="●"/>
              </a:pPr>
              <a:r>
                <a:rPr lang="en-GB" sz="900">
                  <a:latin typeface="Roboto"/>
                  <a:ea typeface="Roboto"/>
                  <a:cs typeface="Roboto"/>
                  <a:sym typeface="Roboto"/>
                </a:rPr>
                <a:t>Reduce skewness</a:t>
              </a:r>
              <a:endParaRPr sz="900">
                <a:latin typeface="Roboto"/>
                <a:ea typeface="Roboto"/>
                <a:cs typeface="Roboto"/>
                <a:sym typeface="Roboto"/>
              </a:endParaRPr>
            </a:p>
          </p:txBody>
        </p:sp>
      </p:grpSp>
      <p:sp>
        <p:nvSpPr>
          <p:cNvPr id="564" name="Google Shape;564;p53"/>
          <p:cNvSpPr txBox="1">
            <a:spLocks noGrp="1"/>
          </p:cNvSpPr>
          <p:nvPr>
            <p:ph type="body" idx="1"/>
          </p:nvPr>
        </p:nvSpPr>
        <p:spPr>
          <a:xfrm>
            <a:off x="3364250" y="2293900"/>
            <a:ext cx="1246500" cy="38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Modeling</a:t>
            </a:r>
            <a:endParaRPr sz="1300" b="1"/>
          </a:p>
        </p:txBody>
      </p:sp>
      <p:sp>
        <p:nvSpPr>
          <p:cNvPr id="565" name="Google Shape;565;p53"/>
          <p:cNvSpPr txBox="1">
            <a:spLocks noGrp="1"/>
          </p:cNvSpPr>
          <p:nvPr>
            <p:ph type="body" idx="1"/>
          </p:nvPr>
        </p:nvSpPr>
        <p:spPr>
          <a:xfrm>
            <a:off x="3364250" y="2598700"/>
            <a:ext cx="1327800" cy="38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900">
                <a:latin typeface="Arial"/>
                <a:ea typeface="Arial"/>
                <a:cs typeface="Arial"/>
                <a:sym typeface="Arial"/>
              </a:rPr>
              <a:t>The Elbow Method</a:t>
            </a:r>
            <a:endParaRPr sz="900">
              <a:latin typeface="Arial"/>
              <a:ea typeface="Arial"/>
              <a:cs typeface="Arial"/>
              <a:sym typeface="Arial"/>
            </a:endParaRPr>
          </a:p>
        </p:txBody>
      </p:sp>
      <p:grpSp>
        <p:nvGrpSpPr>
          <p:cNvPr id="566" name="Google Shape;566;p53"/>
          <p:cNvGrpSpPr/>
          <p:nvPr/>
        </p:nvGrpSpPr>
        <p:grpSpPr>
          <a:xfrm>
            <a:off x="4572000" y="1962050"/>
            <a:ext cx="4288404" cy="2882375"/>
            <a:chOff x="4572000" y="1962050"/>
            <a:chExt cx="4288404" cy="2882375"/>
          </a:xfrm>
        </p:grpSpPr>
        <p:pic>
          <p:nvPicPr>
            <p:cNvPr id="567" name="Google Shape;567;p53"/>
            <p:cNvPicPr preferRelativeResize="0"/>
            <p:nvPr/>
          </p:nvPicPr>
          <p:blipFill>
            <a:blip r:embed="rId3">
              <a:alphaModFix/>
            </a:blip>
            <a:stretch>
              <a:fillRect/>
            </a:stretch>
          </p:blipFill>
          <p:spPr>
            <a:xfrm>
              <a:off x="4572000" y="1962050"/>
              <a:ext cx="4288404" cy="2882375"/>
            </a:xfrm>
            <a:prstGeom prst="rect">
              <a:avLst/>
            </a:prstGeom>
            <a:noFill/>
            <a:ln>
              <a:noFill/>
            </a:ln>
          </p:spPr>
        </p:pic>
        <p:sp>
          <p:nvSpPr>
            <p:cNvPr id="568" name="Google Shape;568;p53"/>
            <p:cNvSpPr/>
            <p:nvPr/>
          </p:nvSpPr>
          <p:spPr>
            <a:xfrm>
              <a:off x="5691150" y="3981575"/>
              <a:ext cx="162900" cy="789300"/>
            </a:xfrm>
            <a:prstGeom prst="roundRect">
              <a:avLst>
                <a:gd name="adj" fmla="val 16667"/>
              </a:avLst>
            </a:prstGeom>
            <a:noFill/>
            <a:ln w="9525" cap="flat" cmpd="sng">
              <a:solidFill>
                <a:srgbClr val="0C34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53"/>
          <p:cNvSpPr txBox="1">
            <a:spLocks noGrp="1"/>
          </p:cNvSpPr>
          <p:nvPr>
            <p:ph type="title"/>
          </p:nvPr>
        </p:nvSpPr>
        <p:spPr>
          <a:xfrm>
            <a:off x="2389625" y="4339350"/>
            <a:ext cx="619800" cy="75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00"/>
              <a:t>UK</a:t>
            </a:r>
            <a:endParaRPr sz="1000"/>
          </a:p>
        </p:txBody>
      </p:sp>
      <p:sp>
        <p:nvSpPr>
          <p:cNvPr id="570" name="Google Shape;570;p53"/>
          <p:cNvSpPr/>
          <p:nvPr/>
        </p:nvSpPr>
        <p:spPr>
          <a:xfrm>
            <a:off x="2389625" y="4556850"/>
            <a:ext cx="355275" cy="445576"/>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54"/>
          <p:cNvSpPr txBox="1">
            <a:spLocks noGrp="1"/>
          </p:cNvSpPr>
          <p:nvPr>
            <p:ph type="title"/>
          </p:nvPr>
        </p:nvSpPr>
        <p:spPr>
          <a:xfrm>
            <a:off x="209025" y="954700"/>
            <a:ext cx="2568000" cy="322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K-means </a:t>
            </a:r>
            <a:endParaRPr sz="1000" b="0" i="1"/>
          </a:p>
        </p:txBody>
      </p:sp>
      <p:sp>
        <p:nvSpPr>
          <p:cNvPr id="577" name="Google Shape;577;p54"/>
          <p:cNvSpPr txBox="1">
            <a:spLocks noGrp="1"/>
          </p:cNvSpPr>
          <p:nvPr>
            <p:ph type="body" idx="1"/>
          </p:nvPr>
        </p:nvSpPr>
        <p:spPr>
          <a:xfrm>
            <a:off x="5116850" y="312700"/>
            <a:ext cx="1284000" cy="38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Line Plot</a:t>
            </a:r>
            <a:endParaRPr sz="1300" b="1"/>
          </a:p>
        </p:txBody>
      </p:sp>
      <p:pic>
        <p:nvPicPr>
          <p:cNvPr id="578" name="Google Shape;578;p54"/>
          <p:cNvPicPr preferRelativeResize="0"/>
          <p:nvPr/>
        </p:nvPicPr>
        <p:blipFill>
          <a:blip r:embed="rId3">
            <a:alphaModFix/>
          </a:blip>
          <a:stretch>
            <a:fillRect/>
          </a:stretch>
        </p:blipFill>
        <p:spPr>
          <a:xfrm>
            <a:off x="6287400" y="63550"/>
            <a:ext cx="2325950" cy="1402750"/>
          </a:xfrm>
          <a:prstGeom prst="rect">
            <a:avLst/>
          </a:prstGeom>
          <a:noFill/>
          <a:ln>
            <a:noFill/>
          </a:ln>
        </p:spPr>
      </p:pic>
      <p:sp>
        <p:nvSpPr>
          <p:cNvPr id="579" name="Google Shape;579;p54"/>
          <p:cNvSpPr txBox="1"/>
          <p:nvPr/>
        </p:nvSpPr>
        <p:spPr>
          <a:xfrm>
            <a:off x="5104300" y="475300"/>
            <a:ext cx="12432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a:latin typeface="Encode Sans Semi Condensed"/>
                <a:ea typeface="Encode Sans Semi Condensed"/>
                <a:cs typeface="Encode Sans Semi Condensed"/>
                <a:sym typeface="Encode Sans Semi Condensed"/>
              </a:rPr>
              <a:t>Best : Cluster 1</a:t>
            </a:r>
            <a:endParaRPr sz="1000">
              <a:latin typeface="Encode Sans Semi Condensed"/>
              <a:ea typeface="Encode Sans Semi Condensed"/>
              <a:cs typeface="Encode Sans Semi Condensed"/>
              <a:sym typeface="Encode Sans Semi Condensed"/>
            </a:endParaRPr>
          </a:p>
          <a:p>
            <a:pPr marL="0" lvl="0" indent="0" algn="l" rtl="0">
              <a:spcBef>
                <a:spcPts val="0"/>
              </a:spcBef>
              <a:spcAft>
                <a:spcPts val="0"/>
              </a:spcAft>
              <a:buNone/>
            </a:pPr>
            <a:r>
              <a:rPr lang="en-GB" sz="1000">
                <a:latin typeface="Encode Sans Semi Condensed"/>
                <a:ea typeface="Encode Sans Semi Condensed"/>
                <a:cs typeface="Encode Sans Semi Condensed"/>
                <a:sym typeface="Encode Sans Semi Condensed"/>
              </a:rPr>
              <a:t>Worst: Cluster 3</a:t>
            </a:r>
            <a:endParaRPr sz="1000">
              <a:latin typeface="Encode Sans Semi Condensed"/>
              <a:ea typeface="Encode Sans Semi Condensed"/>
              <a:cs typeface="Encode Sans Semi Condensed"/>
              <a:sym typeface="Encode Sans Semi Condensed"/>
            </a:endParaRPr>
          </a:p>
        </p:txBody>
      </p:sp>
      <p:pic>
        <p:nvPicPr>
          <p:cNvPr id="580" name="Google Shape;580;p54"/>
          <p:cNvPicPr preferRelativeResize="0"/>
          <p:nvPr/>
        </p:nvPicPr>
        <p:blipFill>
          <a:blip r:embed="rId4">
            <a:alphaModFix/>
          </a:blip>
          <a:stretch>
            <a:fillRect/>
          </a:stretch>
        </p:blipFill>
        <p:spPr>
          <a:xfrm>
            <a:off x="3160125" y="1613372"/>
            <a:ext cx="5710075" cy="1725050"/>
          </a:xfrm>
          <a:prstGeom prst="rect">
            <a:avLst/>
          </a:prstGeom>
          <a:noFill/>
          <a:ln>
            <a:noFill/>
          </a:ln>
        </p:spPr>
      </p:pic>
      <p:sp>
        <p:nvSpPr>
          <p:cNvPr id="581" name="Google Shape;581;p54"/>
          <p:cNvSpPr txBox="1">
            <a:spLocks noGrp="1"/>
          </p:cNvSpPr>
          <p:nvPr>
            <p:ph type="body" idx="1"/>
          </p:nvPr>
        </p:nvSpPr>
        <p:spPr>
          <a:xfrm>
            <a:off x="3288050" y="1379500"/>
            <a:ext cx="1284000" cy="38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Pie Chart</a:t>
            </a:r>
            <a:endParaRPr sz="1300" b="1"/>
          </a:p>
        </p:txBody>
      </p:sp>
      <p:sp>
        <p:nvSpPr>
          <p:cNvPr id="582" name="Google Shape;582;p54"/>
          <p:cNvSpPr txBox="1"/>
          <p:nvPr/>
        </p:nvSpPr>
        <p:spPr>
          <a:xfrm>
            <a:off x="3160125" y="3413375"/>
            <a:ext cx="5787300" cy="1767000"/>
          </a:xfrm>
          <a:prstGeom prst="rect">
            <a:avLst/>
          </a:prstGeom>
          <a:noFill/>
          <a:ln>
            <a:noFill/>
          </a:ln>
        </p:spPr>
        <p:txBody>
          <a:bodyPr spcFirstLastPara="1" wrap="square" lIns="91425" tIns="91425" rIns="91425" bIns="91425" anchor="t" anchorCtr="0">
            <a:spAutoFit/>
          </a:bodyPr>
          <a:lstStyle/>
          <a:p>
            <a:pPr marL="457200" lvl="0" indent="-282575" algn="l" rtl="0">
              <a:lnSpc>
                <a:spcPct val="115000"/>
              </a:lnSpc>
              <a:spcBef>
                <a:spcPts val="1100"/>
              </a:spcBef>
              <a:spcAft>
                <a:spcPts val="0"/>
              </a:spcAft>
              <a:buSzPts val="850"/>
              <a:buChar char="●"/>
            </a:pPr>
            <a:r>
              <a:rPr lang="en-GB" sz="850" b="1">
                <a:latin typeface="Encode Sans Semi Condensed"/>
                <a:ea typeface="Encode Sans Semi Condensed"/>
                <a:cs typeface="Encode Sans Semi Condensed"/>
                <a:sym typeface="Encode Sans Semi Condensed"/>
              </a:rPr>
              <a:t>Cluster 0 (Hibernating):</a:t>
            </a:r>
            <a:r>
              <a:rPr lang="en-GB" sz="850">
                <a:latin typeface="Encode Sans Semi Condensed"/>
                <a:ea typeface="Encode Sans Semi Condensed"/>
                <a:cs typeface="Encode Sans Semi Condensed"/>
                <a:sym typeface="Encode Sans Semi Condensed"/>
              </a:rPr>
              <a:t> Last transaction made was long time ago, below average purchase frequency with below average amount of monetary spending.</a:t>
            </a:r>
            <a:endParaRPr sz="850">
              <a:latin typeface="Encode Sans Semi Condensed"/>
              <a:ea typeface="Encode Sans Semi Condensed"/>
              <a:cs typeface="Encode Sans Semi Condensed"/>
              <a:sym typeface="Encode Sans Semi Condensed"/>
            </a:endParaRPr>
          </a:p>
          <a:p>
            <a:pPr marL="457200" lvl="0" indent="-282575" algn="l" rtl="0">
              <a:lnSpc>
                <a:spcPct val="115000"/>
              </a:lnSpc>
              <a:spcBef>
                <a:spcPts val="0"/>
              </a:spcBef>
              <a:spcAft>
                <a:spcPts val="0"/>
              </a:spcAft>
              <a:buSzPts val="850"/>
              <a:buChar char="●"/>
            </a:pPr>
            <a:r>
              <a:rPr lang="en-GB" sz="850" b="1">
                <a:latin typeface="Encode Sans Semi Condensed"/>
                <a:ea typeface="Encode Sans Semi Condensed"/>
                <a:cs typeface="Encode Sans Semi Condensed"/>
                <a:sym typeface="Encode Sans Semi Condensed"/>
              </a:rPr>
              <a:t>Cluster 1 (Champions): </a:t>
            </a:r>
            <a:r>
              <a:rPr lang="en-GB" sz="850">
                <a:latin typeface="Encode Sans Semi Condensed"/>
                <a:ea typeface="Encode Sans Semi Condensed"/>
                <a:cs typeface="Encode Sans Semi Condensed"/>
                <a:sym typeface="Encode Sans Semi Condensed"/>
              </a:rPr>
              <a:t>Had transactions recently, most frequent spenders with highest monetary spending amount.</a:t>
            </a:r>
            <a:endParaRPr sz="850">
              <a:latin typeface="Encode Sans Semi Condensed"/>
              <a:ea typeface="Encode Sans Semi Condensed"/>
              <a:cs typeface="Encode Sans Semi Condensed"/>
              <a:sym typeface="Encode Sans Semi Condensed"/>
            </a:endParaRPr>
          </a:p>
          <a:p>
            <a:pPr marL="457200" lvl="0" indent="-282575" algn="l" rtl="0">
              <a:lnSpc>
                <a:spcPct val="115000"/>
              </a:lnSpc>
              <a:spcBef>
                <a:spcPts val="0"/>
              </a:spcBef>
              <a:spcAft>
                <a:spcPts val="0"/>
              </a:spcAft>
              <a:buSzPts val="850"/>
              <a:buChar char="●"/>
            </a:pPr>
            <a:r>
              <a:rPr lang="en-GB" sz="850" b="1">
                <a:latin typeface="Encode Sans Semi Condensed"/>
                <a:ea typeface="Encode Sans Semi Condensed"/>
                <a:cs typeface="Encode Sans Semi Condensed"/>
                <a:sym typeface="Encode Sans Semi Condensed"/>
              </a:rPr>
              <a:t>Cluster 2 (Lost):</a:t>
            </a:r>
            <a:r>
              <a:rPr lang="en-GB" sz="850">
                <a:latin typeface="Encode Sans Semi Condensed"/>
                <a:ea typeface="Encode Sans Semi Condensed"/>
                <a:cs typeface="Encode Sans Semi Condensed"/>
                <a:sym typeface="Encode Sans Semi Condensed"/>
              </a:rPr>
              <a:t> One time purchase due to super cheap products on sales.</a:t>
            </a:r>
            <a:endParaRPr sz="850">
              <a:latin typeface="Encode Sans Semi Condensed"/>
              <a:ea typeface="Encode Sans Semi Condensed"/>
              <a:cs typeface="Encode Sans Semi Condensed"/>
              <a:sym typeface="Encode Sans Semi Condensed"/>
            </a:endParaRPr>
          </a:p>
          <a:p>
            <a:pPr marL="457200" lvl="0" indent="-282575" algn="l" rtl="0">
              <a:lnSpc>
                <a:spcPct val="115000"/>
              </a:lnSpc>
              <a:spcBef>
                <a:spcPts val="0"/>
              </a:spcBef>
              <a:spcAft>
                <a:spcPts val="0"/>
              </a:spcAft>
              <a:buSzPts val="850"/>
              <a:buChar char="●"/>
            </a:pPr>
            <a:r>
              <a:rPr lang="en-GB" sz="850" b="1">
                <a:latin typeface="Encode Sans Semi Condensed"/>
                <a:ea typeface="Encode Sans Semi Condensed"/>
                <a:cs typeface="Encode Sans Semi Condensed"/>
                <a:sym typeface="Encode Sans Semi Condensed"/>
              </a:rPr>
              <a:t>Cluster 3 (Promising):</a:t>
            </a:r>
            <a:r>
              <a:rPr lang="en-GB" sz="850">
                <a:latin typeface="Encode Sans Semi Condensed"/>
                <a:ea typeface="Encode Sans Semi Condensed"/>
                <a:cs typeface="Encode Sans Semi Condensed"/>
                <a:sym typeface="Encode Sans Semi Condensed"/>
              </a:rPr>
              <a:t> Had transactions recently, lower average purchase frequency with lower than average amount of monetary spending, perhaps they are still new to the platform and don't want to risk it.</a:t>
            </a:r>
            <a:endParaRPr sz="850">
              <a:latin typeface="Encode Sans Semi Condensed"/>
              <a:ea typeface="Encode Sans Semi Condensed"/>
              <a:cs typeface="Encode Sans Semi Condensed"/>
              <a:sym typeface="Encode Sans Semi Condensed"/>
            </a:endParaRPr>
          </a:p>
          <a:p>
            <a:pPr marL="457200" lvl="0" indent="-282575" algn="l" rtl="0">
              <a:lnSpc>
                <a:spcPct val="115000"/>
              </a:lnSpc>
              <a:spcBef>
                <a:spcPts val="0"/>
              </a:spcBef>
              <a:spcAft>
                <a:spcPts val="0"/>
              </a:spcAft>
              <a:buSzPts val="850"/>
              <a:buChar char="●"/>
            </a:pPr>
            <a:r>
              <a:rPr lang="en-GB" sz="850" b="1">
                <a:latin typeface="Encode Sans Semi Condensed"/>
                <a:ea typeface="Encode Sans Semi Condensed"/>
                <a:cs typeface="Encode Sans Semi Condensed"/>
                <a:sym typeface="Encode Sans Semi Condensed"/>
              </a:rPr>
              <a:t>Cluster 4 (At risk):</a:t>
            </a:r>
            <a:r>
              <a:rPr lang="en-GB" sz="850">
                <a:latin typeface="Encode Sans Semi Condensed"/>
                <a:ea typeface="Encode Sans Semi Condensed"/>
                <a:cs typeface="Encode Sans Semi Condensed"/>
                <a:sym typeface="Encode Sans Semi Condensed"/>
              </a:rPr>
              <a:t> Last transaction made was sometime back, low purchase frequency with low amount of monetary spending. Need to bring them back!</a:t>
            </a:r>
            <a:endParaRPr sz="850">
              <a:highlight>
                <a:srgbClr val="FFFFFF"/>
              </a:highlight>
            </a:endParaRPr>
          </a:p>
          <a:p>
            <a:pPr marL="0" lvl="0" indent="0" algn="l" rtl="0">
              <a:spcBef>
                <a:spcPts val="700"/>
              </a:spcBef>
              <a:spcAft>
                <a:spcPts val="0"/>
              </a:spcAft>
              <a:buNone/>
            </a:pPr>
            <a:endParaRPr sz="900">
              <a:latin typeface="Encode Sans Semi Condensed"/>
              <a:ea typeface="Encode Sans Semi Condensed"/>
              <a:cs typeface="Encode Sans Semi Condensed"/>
              <a:sym typeface="Encode Sans Semi Condensed"/>
            </a:endParaRPr>
          </a:p>
        </p:txBody>
      </p:sp>
      <p:sp>
        <p:nvSpPr>
          <p:cNvPr id="583" name="Google Shape;583;p54"/>
          <p:cNvSpPr txBox="1">
            <a:spLocks noGrp="1"/>
          </p:cNvSpPr>
          <p:nvPr>
            <p:ph type="title"/>
          </p:nvPr>
        </p:nvSpPr>
        <p:spPr>
          <a:xfrm>
            <a:off x="2389625" y="4339350"/>
            <a:ext cx="619800" cy="75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00"/>
              <a:t>UK</a:t>
            </a:r>
            <a:endParaRPr sz="1000"/>
          </a:p>
        </p:txBody>
      </p:sp>
      <p:sp>
        <p:nvSpPr>
          <p:cNvPr id="584" name="Google Shape;584;p54"/>
          <p:cNvSpPr/>
          <p:nvPr/>
        </p:nvSpPr>
        <p:spPr>
          <a:xfrm>
            <a:off x="2389625" y="4556850"/>
            <a:ext cx="355275" cy="445576"/>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55"/>
          <p:cNvSpPr txBox="1">
            <a:spLocks noGrp="1"/>
          </p:cNvSpPr>
          <p:nvPr>
            <p:ph type="title"/>
          </p:nvPr>
        </p:nvSpPr>
        <p:spPr>
          <a:xfrm>
            <a:off x="209025" y="954700"/>
            <a:ext cx="2568000" cy="322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t-SNE</a:t>
            </a:r>
            <a:endParaRPr/>
          </a:p>
          <a:p>
            <a:pPr marL="0" lvl="0" indent="0" algn="l" rtl="0">
              <a:spcBef>
                <a:spcPts val="0"/>
              </a:spcBef>
              <a:spcAft>
                <a:spcPts val="0"/>
              </a:spcAft>
              <a:buNone/>
            </a:pPr>
            <a:r>
              <a:rPr lang="en-GB" sz="1200" b="0"/>
              <a:t>reduce the dimension into 2D</a:t>
            </a:r>
            <a:endParaRPr sz="1200" b="0"/>
          </a:p>
        </p:txBody>
      </p:sp>
      <p:sp>
        <p:nvSpPr>
          <p:cNvPr id="591" name="Google Shape;591;p55"/>
          <p:cNvSpPr txBox="1">
            <a:spLocks noGrp="1"/>
          </p:cNvSpPr>
          <p:nvPr>
            <p:ph type="body" idx="1"/>
          </p:nvPr>
        </p:nvSpPr>
        <p:spPr>
          <a:xfrm>
            <a:off x="6382325" y="922800"/>
            <a:ext cx="1284000" cy="38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Cluster = 5</a:t>
            </a:r>
            <a:endParaRPr sz="1300" b="1"/>
          </a:p>
        </p:txBody>
      </p:sp>
      <p:sp>
        <p:nvSpPr>
          <p:cNvPr id="592" name="Google Shape;592;p55"/>
          <p:cNvSpPr txBox="1">
            <a:spLocks noGrp="1"/>
          </p:cNvSpPr>
          <p:nvPr>
            <p:ph type="title"/>
          </p:nvPr>
        </p:nvSpPr>
        <p:spPr>
          <a:xfrm>
            <a:off x="4904225" y="4339350"/>
            <a:ext cx="619800" cy="75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00"/>
              <a:t>UK</a:t>
            </a:r>
            <a:endParaRPr sz="1000"/>
          </a:p>
        </p:txBody>
      </p:sp>
      <p:pic>
        <p:nvPicPr>
          <p:cNvPr id="593" name="Google Shape;593;p55"/>
          <p:cNvPicPr preferRelativeResize="0"/>
          <p:nvPr/>
        </p:nvPicPr>
        <p:blipFill>
          <a:blip r:embed="rId3">
            <a:alphaModFix/>
          </a:blip>
          <a:stretch>
            <a:fillRect/>
          </a:stretch>
        </p:blipFill>
        <p:spPr>
          <a:xfrm>
            <a:off x="5524025" y="2271522"/>
            <a:ext cx="3543600" cy="2773254"/>
          </a:xfrm>
          <a:prstGeom prst="rect">
            <a:avLst/>
          </a:prstGeom>
          <a:noFill/>
          <a:ln>
            <a:noFill/>
          </a:ln>
        </p:spPr>
      </p:pic>
      <p:sp>
        <p:nvSpPr>
          <p:cNvPr id="594" name="Google Shape;594;p55"/>
          <p:cNvSpPr txBox="1">
            <a:spLocks noGrp="1"/>
          </p:cNvSpPr>
          <p:nvPr>
            <p:ph type="body" idx="1"/>
          </p:nvPr>
        </p:nvSpPr>
        <p:spPr>
          <a:xfrm>
            <a:off x="4258175" y="3155950"/>
            <a:ext cx="1284000" cy="38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300" b="1"/>
              <a:t>Cluster = 18</a:t>
            </a:r>
            <a:endParaRPr sz="1300" b="1"/>
          </a:p>
        </p:txBody>
      </p:sp>
      <p:sp>
        <p:nvSpPr>
          <p:cNvPr id="595" name="Google Shape;595;p55"/>
          <p:cNvSpPr txBox="1"/>
          <p:nvPr/>
        </p:nvSpPr>
        <p:spPr>
          <a:xfrm>
            <a:off x="7620000" y="2896575"/>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1</a:t>
            </a:r>
            <a:endParaRPr sz="800" b="1">
              <a:latin typeface="Encode Sans Semi Condensed"/>
              <a:ea typeface="Encode Sans Semi Condensed"/>
              <a:cs typeface="Encode Sans Semi Condensed"/>
              <a:sym typeface="Encode Sans Semi Condensed"/>
            </a:endParaRPr>
          </a:p>
        </p:txBody>
      </p:sp>
      <p:sp>
        <p:nvSpPr>
          <p:cNvPr id="596" name="Google Shape;596;p55"/>
          <p:cNvSpPr txBox="1"/>
          <p:nvPr/>
        </p:nvSpPr>
        <p:spPr>
          <a:xfrm>
            <a:off x="6847875" y="258475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2</a:t>
            </a:r>
            <a:endParaRPr sz="800" b="1">
              <a:latin typeface="Encode Sans Semi Condensed"/>
              <a:ea typeface="Encode Sans Semi Condensed"/>
              <a:cs typeface="Encode Sans Semi Condensed"/>
              <a:sym typeface="Encode Sans Semi Condensed"/>
            </a:endParaRPr>
          </a:p>
        </p:txBody>
      </p:sp>
      <p:sp>
        <p:nvSpPr>
          <p:cNvPr id="597" name="Google Shape;597;p55"/>
          <p:cNvSpPr txBox="1"/>
          <p:nvPr/>
        </p:nvSpPr>
        <p:spPr>
          <a:xfrm>
            <a:off x="8219000" y="30385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3</a:t>
            </a:r>
            <a:endParaRPr sz="800" b="1">
              <a:latin typeface="Encode Sans Semi Condensed"/>
              <a:ea typeface="Encode Sans Semi Condensed"/>
              <a:cs typeface="Encode Sans Semi Condensed"/>
              <a:sym typeface="Encode Sans Semi Condensed"/>
            </a:endParaRPr>
          </a:p>
        </p:txBody>
      </p:sp>
      <p:sp>
        <p:nvSpPr>
          <p:cNvPr id="598" name="Google Shape;598;p55"/>
          <p:cNvSpPr txBox="1"/>
          <p:nvPr/>
        </p:nvSpPr>
        <p:spPr>
          <a:xfrm>
            <a:off x="6695000" y="38767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4</a:t>
            </a:r>
            <a:endParaRPr sz="800" b="1">
              <a:latin typeface="Encode Sans Semi Condensed"/>
              <a:ea typeface="Encode Sans Semi Condensed"/>
              <a:cs typeface="Encode Sans Semi Condensed"/>
              <a:sym typeface="Encode Sans Semi Condensed"/>
            </a:endParaRPr>
          </a:p>
        </p:txBody>
      </p:sp>
      <p:sp>
        <p:nvSpPr>
          <p:cNvPr id="599" name="Google Shape;599;p55"/>
          <p:cNvSpPr txBox="1"/>
          <p:nvPr/>
        </p:nvSpPr>
        <p:spPr>
          <a:xfrm>
            <a:off x="6542600" y="42577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5</a:t>
            </a:r>
            <a:endParaRPr sz="800" b="1">
              <a:latin typeface="Encode Sans Semi Condensed"/>
              <a:ea typeface="Encode Sans Semi Condensed"/>
              <a:cs typeface="Encode Sans Semi Condensed"/>
              <a:sym typeface="Encode Sans Semi Condensed"/>
            </a:endParaRPr>
          </a:p>
        </p:txBody>
      </p:sp>
      <p:sp>
        <p:nvSpPr>
          <p:cNvPr id="600" name="Google Shape;600;p55"/>
          <p:cNvSpPr txBox="1"/>
          <p:nvPr/>
        </p:nvSpPr>
        <p:spPr>
          <a:xfrm>
            <a:off x="6161600" y="41053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6</a:t>
            </a:r>
            <a:endParaRPr sz="800" b="1">
              <a:latin typeface="Encode Sans Semi Condensed"/>
              <a:ea typeface="Encode Sans Semi Condensed"/>
              <a:cs typeface="Encode Sans Semi Condensed"/>
              <a:sym typeface="Encode Sans Semi Condensed"/>
            </a:endParaRPr>
          </a:p>
        </p:txBody>
      </p:sp>
      <p:sp>
        <p:nvSpPr>
          <p:cNvPr id="601" name="Google Shape;601;p55"/>
          <p:cNvSpPr txBox="1"/>
          <p:nvPr/>
        </p:nvSpPr>
        <p:spPr>
          <a:xfrm>
            <a:off x="8447600" y="38005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7</a:t>
            </a:r>
            <a:endParaRPr sz="800" b="1">
              <a:latin typeface="Encode Sans Semi Condensed"/>
              <a:ea typeface="Encode Sans Semi Condensed"/>
              <a:cs typeface="Encode Sans Semi Condensed"/>
              <a:sym typeface="Encode Sans Semi Condensed"/>
            </a:endParaRPr>
          </a:p>
        </p:txBody>
      </p:sp>
      <p:sp>
        <p:nvSpPr>
          <p:cNvPr id="602" name="Google Shape;602;p55"/>
          <p:cNvSpPr txBox="1"/>
          <p:nvPr/>
        </p:nvSpPr>
        <p:spPr>
          <a:xfrm>
            <a:off x="7914200" y="35719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8</a:t>
            </a:r>
            <a:endParaRPr sz="800" b="1">
              <a:latin typeface="Encode Sans Semi Condensed"/>
              <a:ea typeface="Encode Sans Semi Condensed"/>
              <a:cs typeface="Encode Sans Semi Condensed"/>
              <a:sym typeface="Encode Sans Semi Condensed"/>
            </a:endParaRPr>
          </a:p>
        </p:txBody>
      </p:sp>
      <p:sp>
        <p:nvSpPr>
          <p:cNvPr id="603" name="Google Shape;603;p55"/>
          <p:cNvSpPr txBox="1"/>
          <p:nvPr/>
        </p:nvSpPr>
        <p:spPr>
          <a:xfrm>
            <a:off x="7380800" y="34195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9</a:t>
            </a:r>
            <a:endParaRPr sz="800" b="1">
              <a:latin typeface="Encode Sans Semi Condensed"/>
              <a:ea typeface="Encode Sans Semi Condensed"/>
              <a:cs typeface="Encode Sans Semi Condensed"/>
              <a:sym typeface="Encode Sans Semi Condensed"/>
            </a:endParaRPr>
          </a:p>
        </p:txBody>
      </p:sp>
      <p:sp>
        <p:nvSpPr>
          <p:cNvPr id="604" name="Google Shape;604;p55"/>
          <p:cNvSpPr txBox="1"/>
          <p:nvPr/>
        </p:nvSpPr>
        <p:spPr>
          <a:xfrm>
            <a:off x="5933000" y="30385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10</a:t>
            </a:r>
            <a:endParaRPr sz="800" b="1">
              <a:latin typeface="Encode Sans Semi Condensed"/>
              <a:ea typeface="Encode Sans Semi Condensed"/>
              <a:cs typeface="Encode Sans Semi Condensed"/>
              <a:sym typeface="Encode Sans Semi Condensed"/>
            </a:endParaRPr>
          </a:p>
        </p:txBody>
      </p:sp>
      <p:sp>
        <p:nvSpPr>
          <p:cNvPr id="605" name="Google Shape;605;p55"/>
          <p:cNvSpPr txBox="1"/>
          <p:nvPr/>
        </p:nvSpPr>
        <p:spPr>
          <a:xfrm>
            <a:off x="7761800" y="27337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12</a:t>
            </a:r>
            <a:endParaRPr sz="800" b="1">
              <a:latin typeface="Encode Sans Semi Condensed"/>
              <a:ea typeface="Encode Sans Semi Condensed"/>
              <a:cs typeface="Encode Sans Semi Condensed"/>
              <a:sym typeface="Encode Sans Semi Condensed"/>
            </a:endParaRPr>
          </a:p>
        </p:txBody>
      </p:sp>
      <p:sp>
        <p:nvSpPr>
          <p:cNvPr id="606" name="Google Shape;606;p55"/>
          <p:cNvSpPr txBox="1"/>
          <p:nvPr/>
        </p:nvSpPr>
        <p:spPr>
          <a:xfrm>
            <a:off x="6542600" y="32671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11</a:t>
            </a:r>
            <a:endParaRPr sz="800" b="1">
              <a:latin typeface="Encode Sans Semi Condensed"/>
              <a:ea typeface="Encode Sans Semi Condensed"/>
              <a:cs typeface="Encode Sans Semi Condensed"/>
              <a:sym typeface="Encode Sans Semi Condensed"/>
            </a:endParaRPr>
          </a:p>
        </p:txBody>
      </p:sp>
      <p:sp>
        <p:nvSpPr>
          <p:cNvPr id="607" name="Google Shape;607;p55"/>
          <p:cNvSpPr txBox="1"/>
          <p:nvPr/>
        </p:nvSpPr>
        <p:spPr>
          <a:xfrm>
            <a:off x="6923600" y="31147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13</a:t>
            </a:r>
            <a:endParaRPr sz="800" b="1">
              <a:latin typeface="Encode Sans Semi Condensed"/>
              <a:ea typeface="Encode Sans Semi Condensed"/>
              <a:cs typeface="Encode Sans Semi Condensed"/>
              <a:sym typeface="Encode Sans Semi Condensed"/>
            </a:endParaRPr>
          </a:p>
        </p:txBody>
      </p:sp>
      <p:sp>
        <p:nvSpPr>
          <p:cNvPr id="608" name="Google Shape;608;p55"/>
          <p:cNvSpPr txBox="1"/>
          <p:nvPr/>
        </p:nvSpPr>
        <p:spPr>
          <a:xfrm>
            <a:off x="5971888" y="37243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14</a:t>
            </a:r>
            <a:endParaRPr sz="800" b="1">
              <a:latin typeface="Encode Sans Semi Condensed"/>
              <a:ea typeface="Encode Sans Semi Condensed"/>
              <a:cs typeface="Encode Sans Semi Condensed"/>
              <a:sym typeface="Encode Sans Semi Condensed"/>
            </a:endParaRPr>
          </a:p>
        </p:txBody>
      </p:sp>
      <p:sp>
        <p:nvSpPr>
          <p:cNvPr id="609" name="Google Shape;609;p55"/>
          <p:cNvSpPr txBox="1"/>
          <p:nvPr/>
        </p:nvSpPr>
        <p:spPr>
          <a:xfrm>
            <a:off x="8334088" y="33433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16</a:t>
            </a:r>
            <a:endParaRPr sz="800" b="1">
              <a:latin typeface="Encode Sans Semi Condensed"/>
              <a:ea typeface="Encode Sans Semi Condensed"/>
              <a:cs typeface="Encode Sans Semi Condensed"/>
              <a:sym typeface="Encode Sans Semi Condensed"/>
            </a:endParaRPr>
          </a:p>
        </p:txBody>
      </p:sp>
      <p:sp>
        <p:nvSpPr>
          <p:cNvPr id="610" name="Google Shape;610;p55"/>
          <p:cNvSpPr txBox="1"/>
          <p:nvPr/>
        </p:nvSpPr>
        <p:spPr>
          <a:xfrm>
            <a:off x="7800688" y="44101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15</a:t>
            </a:r>
            <a:endParaRPr sz="800" b="1">
              <a:latin typeface="Encode Sans Semi Condensed"/>
              <a:ea typeface="Encode Sans Semi Condensed"/>
              <a:cs typeface="Encode Sans Semi Condensed"/>
              <a:sym typeface="Encode Sans Semi Condensed"/>
            </a:endParaRPr>
          </a:p>
        </p:txBody>
      </p:sp>
      <p:sp>
        <p:nvSpPr>
          <p:cNvPr id="611" name="Google Shape;611;p55"/>
          <p:cNvSpPr txBox="1"/>
          <p:nvPr/>
        </p:nvSpPr>
        <p:spPr>
          <a:xfrm>
            <a:off x="7419688" y="39529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17</a:t>
            </a:r>
            <a:endParaRPr sz="800" b="1">
              <a:latin typeface="Encode Sans Semi Condensed"/>
              <a:ea typeface="Encode Sans Semi Condensed"/>
              <a:cs typeface="Encode Sans Semi Condensed"/>
              <a:sym typeface="Encode Sans Semi Condensed"/>
            </a:endParaRPr>
          </a:p>
        </p:txBody>
      </p:sp>
      <p:sp>
        <p:nvSpPr>
          <p:cNvPr id="612" name="Google Shape;612;p55"/>
          <p:cNvSpPr txBox="1"/>
          <p:nvPr/>
        </p:nvSpPr>
        <p:spPr>
          <a:xfrm>
            <a:off x="6352088" y="3648100"/>
            <a:ext cx="355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b="1">
                <a:latin typeface="Encode Sans Semi Condensed"/>
                <a:ea typeface="Encode Sans Semi Condensed"/>
                <a:cs typeface="Encode Sans Semi Condensed"/>
                <a:sym typeface="Encode Sans Semi Condensed"/>
              </a:rPr>
              <a:t>0</a:t>
            </a:r>
            <a:endParaRPr sz="800" b="1">
              <a:latin typeface="Encode Sans Semi Condensed"/>
              <a:ea typeface="Encode Sans Semi Condensed"/>
              <a:cs typeface="Encode Sans Semi Condensed"/>
              <a:sym typeface="Encode Sans Semi Condensed"/>
            </a:endParaRPr>
          </a:p>
        </p:txBody>
      </p:sp>
      <p:pic>
        <p:nvPicPr>
          <p:cNvPr id="613" name="Google Shape;613;p55"/>
          <p:cNvPicPr preferRelativeResize="0"/>
          <p:nvPr/>
        </p:nvPicPr>
        <p:blipFill>
          <a:blip r:embed="rId4">
            <a:alphaModFix/>
          </a:blip>
          <a:stretch>
            <a:fillRect/>
          </a:stretch>
        </p:blipFill>
        <p:spPr>
          <a:xfrm>
            <a:off x="3037398" y="3986988"/>
            <a:ext cx="2365376" cy="1001625"/>
          </a:xfrm>
          <a:prstGeom prst="rect">
            <a:avLst/>
          </a:prstGeom>
          <a:noFill/>
          <a:ln>
            <a:noFill/>
          </a:ln>
        </p:spPr>
      </p:pic>
      <p:sp>
        <p:nvSpPr>
          <p:cNvPr id="614" name="Google Shape;614;p55"/>
          <p:cNvSpPr txBox="1">
            <a:spLocks noGrp="1"/>
          </p:cNvSpPr>
          <p:nvPr>
            <p:ph type="body" idx="1"/>
          </p:nvPr>
        </p:nvSpPr>
        <p:spPr>
          <a:xfrm>
            <a:off x="3127825" y="3774075"/>
            <a:ext cx="2198700" cy="38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100" b="1"/>
              <a:t>Top 3 products in cluster 6</a:t>
            </a:r>
            <a:endParaRPr sz="1100" b="1"/>
          </a:p>
        </p:txBody>
      </p:sp>
      <p:pic>
        <p:nvPicPr>
          <p:cNvPr id="615" name="Google Shape;615;p55"/>
          <p:cNvPicPr preferRelativeResize="0"/>
          <p:nvPr/>
        </p:nvPicPr>
        <p:blipFill>
          <a:blip r:embed="rId5">
            <a:alphaModFix/>
          </a:blip>
          <a:stretch>
            <a:fillRect/>
          </a:stretch>
        </p:blipFill>
        <p:spPr>
          <a:xfrm>
            <a:off x="2953325" y="35075"/>
            <a:ext cx="3233800" cy="2473026"/>
          </a:xfrm>
          <a:prstGeom prst="rect">
            <a:avLst/>
          </a:prstGeom>
          <a:noFill/>
          <a:ln>
            <a:noFill/>
          </a:ln>
        </p:spPr>
      </p:pic>
      <p:sp>
        <p:nvSpPr>
          <p:cNvPr id="616" name="Google Shape;616;p55"/>
          <p:cNvSpPr txBox="1">
            <a:spLocks noGrp="1"/>
          </p:cNvSpPr>
          <p:nvPr>
            <p:ph type="title"/>
          </p:nvPr>
        </p:nvSpPr>
        <p:spPr>
          <a:xfrm>
            <a:off x="2389625" y="4339350"/>
            <a:ext cx="619800" cy="75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00"/>
              <a:t>UK</a:t>
            </a:r>
            <a:endParaRPr sz="1000"/>
          </a:p>
        </p:txBody>
      </p:sp>
      <p:sp>
        <p:nvSpPr>
          <p:cNvPr id="617" name="Google Shape;617;p55"/>
          <p:cNvSpPr/>
          <p:nvPr/>
        </p:nvSpPr>
        <p:spPr>
          <a:xfrm>
            <a:off x="2389625" y="4556850"/>
            <a:ext cx="355275" cy="445576"/>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56"/>
          <p:cNvSpPr txBox="1">
            <a:spLocks noGrp="1"/>
          </p:cNvSpPr>
          <p:nvPr>
            <p:ph type="title"/>
          </p:nvPr>
        </p:nvSpPr>
        <p:spPr>
          <a:xfrm>
            <a:off x="209025" y="954700"/>
            <a:ext cx="2568000" cy="322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Conclusion</a:t>
            </a:r>
            <a:endParaRPr sz="1000" b="0" i="1"/>
          </a:p>
        </p:txBody>
      </p:sp>
      <p:grpSp>
        <p:nvGrpSpPr>
          <p:cNvPr id="624" name="Google Shape;624;p56"/>
          <p:cNvGrpSpPr/>
          <p:nvPr/>
        </p:nvGrpSpPr>
        <p:grpSpPr>
          <a:xfrm>
            <a:off x="2371082" y="4655012"/>
            <a:ext cx="426462" cy="420796"/>
            <a:chOff x="-6713450" y="2397900"/>
            <a:chExt cx="295375" cy="291450"/>
          </a:xfrm>
        </p:grpSpPr>
        <p:sp>
          <p:nvSpPr>
            <p:cNvPr id="625" name="Google Shape;625;p56"/>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accent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6"/>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accent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 name="Google Shape;627;p56"/>
          <p:cNvSpPr txBox="1"/>
          <p:nvPr/>
        </p:nvSpPr>
        <p:spPr>
          <a:xfrm>
            <a:off x="3330850" y="1422000"/>
            <a:ext cx="4861500" cy="27510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1100"/>
              </a:spcBef>
              <a:spcAft>
                <a:spcPts val="0"/>
              </a:spcAft>
              <a:buSzPts val="1400"/>
              <a:buFont typeface="Encode Sans Semi Condensed"/>
              <a:buChar char="●"/>
            </a:pPr>
            <a:r>
              <a:rPr lang="en-GB">
                <a:highlight>
                  <a:srgbClr val="FFFFFF"/>
                </a:highlight>
                <a:latin typeface="Encode Sans Semi Condensed"/>
                <a:ea typeface="Encode Sans Semi Condensed"/>
                <a:cs typeface="Encode Sans Semi Condensed"/>
                <a:sym typeface="Encode Sans Semi Condensed"/>
              </a:rPr>
              <a:t>Cohort analysis to analyze customer retention rate.</a:t>
            </a:r>
            <a:endParaRPr>
              <a:highlight>
                <a:srgbClr val="FFFFFF"/>
              </a:highlight>
              <a:latin typeface="Encode Sans Semi Condensed"/>
              <a:ea typeface="Encode Sans Semi Condensed"/>
              <a:cs typeface="Encode Sans Semi Condensed"/>
              <a:sym typeface="Encode Sans Semi Condensed"/>
            </a:endParaRPr>
          </a:p>
          <a:p>
            <a:pPr marL="457200" lvl="0" indent="-317500" algn="l" rtl="0">
              <a:lnSpc>
                <a:spcPct val="115000"/>
              </a:lnSpc>
              <a:spcBef>
                <a:spcPts val="0"/>
              </a:spcBef>
              <a:spcAft>
                <a:spcPts val="0"/>
              </a:spcAft>
              <a:buSzPts val="1400"/>
              <a:buFont typeface="Encode Sans Semi Condensed"/>
              <a:buChar char="●"/>
            </a:pPr>
            <a:r>
              <a:rPr lang="en-GB">
                <a:highlight>
                  <a:srgbClr val="FFFFFF"/>
                </a:highlight>
                <a:latin typeface="Encode Sans Semi Condensed"/>
                <a:ea typeface="Encode Sans Semi Condensed"/>
                <a:cs typeface="Encode Sans Semi Condensed"/>
                <a:sym typeface="Encode Sans Semi Condensed"/>
              </a:rPr>
              <a:t>RFM analysis to segregate customers into different clusters.</a:t>
            </a:r>
            <a:endParaRPr>
              <a:highlight>
                <a:srgbClr val="FFFFFF"/>
              </a:highlight>
              <a:latin typeface="Encode Sans Semi Condensed"/>
              <a:ea typeface="Encode Sans Semi Condensed"/>
              <a:cs typeface="Encode Sans Semi Condensed"/>
              <a:sym typeface="Encode Sans Semi Condensed"/>
            </a:endParaRPr>
          </a:p>
          <a:p>
            <a:pPr marL="457200" lvl="0" indent="-317500" algn="l" rtl="0">
              <a:lnSpc>
                <a:spcPct val="115000"/>
              </a:lnSpc>
              <a:spcBef>
                <a:spcPts val="0"/>
              </a:spcBef>
              <a:spcAft>
                <a:spcPts val="0"/>
              </a:spcAft>
              <a:buSzPts val="1400"/>
              <a:buFont typeface="Encode Sans Semi Condensed"/>
              <a:buChar char="●"/>
            </a:pPr>
            <a:r>
              <a:rPr lang="en-GB">
                <a:highlight>
                  <a:srgbClr val="FFFFFF"/>
                </a:highlight>
                <a:latin typeface="Encode Sans Semi Condensed"/>
                <a:ea typeface="Encode Sans Semi Condensed"/>
                <a:cs typeface="Encode Sans Semi Condensed"/>
                <a:sym typeface="Encode Sans Semi Condensed"/>
              </a:rPr>
              <a:t>Scoring method (based on different quantiles) or K-means clustering.</a:t>
            </a:r>
            <a:endParaRPr>
              <a:highlight>
                <a:srgbClr val="FFFFFF"/>
              </a:highlight>
              <a:latin typeface="Encode Sans Semi Condensed"/>
              <a:ea typeface="Encode Sans Semi Condensed"/>
              <a:cs typeface="Encode Sans Semi Condensed"/>
              <a:sym typeface="Encode Sans Semi Condensed"/>
            </a:endParaRPr>
          </a:p>
          <a:p>
            <a:pPr marL="457200" lvl="0" indent="-317500" algn="l" rtl="0">
              <a:lnSpc>
                <a:spcPct val="115000"/>
              </a:lnSpc>
              <a:spcBef>
                <a:spcPts val="0"/>
              </a:spcBef>
              <a:spcAft>
                <a:spcPts val="0"/>
              </a:spcAft>
              <a:buSzPts val="1400"/>
              <a:buFont typeface="Encode Sans Semi Condensed"/>
              <a:buChar char="●"/>
            </a:pPr>
            <a:r>
              <a:rPr lang="en-GB">
                <a:highlight>
                  <a:srgbClr val="FFFFFF"/>
                </a:highlight>
                <a:latin typeface="Encode Sans Semi Condensed"/>
                <a:ea typeface="Encode Sans Semi Condensed"/>
                <a:cs typeface="Encode Sans Semi Condensed"/>
                <a:sym typeface="Encode Sans Semi Condensed"/>
              </a:rPr>
              <a:t>RFM with K-means was chosen and will launch different marketing campaigns to different clusters.</a:t>
            </a:r>
            <a:endParaRPr>
              <a:highlight>
                <a:srgbClr val="FFFFFF"/>
              </a:highlight>
              <a:latin typeface="Encode Sans Semi Condensed"/>
              <a:ea typeface="Encode Sans Semi Condensed"/>
              <a:cs typeface="Encode Sans Semi Condensed"/>
              <a:sym typeface="Encode Sans Semi Condensed"/>
            </a:endParaRPr>
          </a:p>
          <a:p>
            <a:pPr marL="457200" lvl="0" indent="-317500" algn="l" rtl="0">
              <a:lnSpc>
                <a:spcPct val="115000"/>
              </a:lnSpc>
              <a:spcBef>
                <a:spcPts val="0"/>
              </a:spcBef>
              <a:spcAft>
                <a:spcPts val="0"/>
              </a:spcAft>
              <a:buSzPts val="1400"/>
              <a:buFont typeface="Encode Sans Semi Condensed"/>
              <a:buChar char="●"/>
            </a:pPr>
            <a:r>
              <a:rPr lang="en-GB">
                <a:highlight>
                  <a:srgbClr val="FFFFFF"/>
                </a:highlight>
                <a:latin typeface="Encode Sans Semi Condensed"/>
                <a:ea typeface="Encode Sans Semi Condensed"/>
                <a:cs typeface="Encode Sans Semi Condensed"/>
                <a:sym typeface="Encode Sans Semi Condensed"/>
              </a:rPr>
              <a:t>To further enhance, t-SNE was used to break the clusters into smaller groups.</a:t>
            </a:r>
            <a:endParaRPr>
              <a:highlight>
                <a:srgbClr val="FFFFFF"/>
              </a:highlight>
              <a:latin typeface="Encode Sans Semi Condensed"/>
              <a:ea typeface="Encode Sans Semi Condensed"/>
              <a:cs typeface="Encode Sans Semi Condensed"/>
              <a:sym typeface="Encode Sans Semi Condensed"/>
            </a:endParaRPr>
          </a:p>
          <a:p>
            <a:pPr marL="0" lvl="0" indent="0" algn="l" rtl="0">
              <a:spcBef>
                <a:spcPts val="700"/>
              </a:spcBef>
              <a:spcAft>
                <a:spcPts val="0"/>
              </a:spcAft>
              <a:buNone/>
            </a:pPr>
            <a:endParaRPr sz="1600">
              <a:latin typeface="Encode Sans Semi Condensed"/>
              <a:ea typeface="Encode Sans Semi Condensed"/>
              <a:cs typeface="Encode Sans Semi Condensed"/>
              <a:sym typeface="Encode Sans Semi Condensed"/>
            </a:endParaRPr>
          </a:p>
        </p:txBody>
      </p:sp>
      <p:sp>
        <p:nvSpPr>
          <p:cNvPr id="628" name="Google Shape;628;p56"/>
          <p:cNvSpPr txBox="1"/>
          <p:nvPr/>
        </p:nvSpPr>
        <p:spPr>
          <a:xfrm>
            <a:off x="3428750" y="836500"/>
            <a:ext cx="4687500" cy="4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50" b="1">
                <a:solidFill>
                  <a:schemeClr val="accent4"/>
                </a:solidFill>
                <a:highlight>
                  <a:srgbClr val="FFFFFF"/>
                </a:highlight>
              </a:rPr>
              <a:t>To understand how the customers behave:</a:t>
            </a:r>
            <a:endParaRPr sz="1850" b="1">
              <a:solidFill>
                <a:schemeClr val="accent4"/>
              </a:solidFill>
              <a:latin typeface="Encode Sans Semi Condensed"/>
              <a:ea typeface="Encode Sans Semi Condensed"/>
              <a:cs typeface="Encode Sans Semi Condensed"/>
              <a:sym typeface="Encode Sans Semi Condensed"/>
            </a:endParaRPr>
          </a:p>
        </p:txBody>
      </p:sp>
      <p:sp>
        <p:nvSpPr>
          <p:cNvPr id="629" name="Google Shape;629;p5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9"/>
          <p:cNvSpPr txBox="1">
            <a:spLocks noGrp="1"/>
          </p:cNvSpPr>
          <p:nvPr>
            <p:ph type="title" idx="4294967295"/>
          </p:nvPr>
        </p:nvSpPr>
        <p:spPr>
          <a:xfrm flipH="1">
            <a:off x="0" y="2012850"/>
            <a:ext cx="2893500" cy="111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01</a:t>
            </a:r>
            <a:endParaRPr/>
          </a:p>
        </p:txBody>
      </p:sp>
      <p:sp>
        <p:nvSpPr>
          <p:cNvPr id="243" name="Google Shape;243;p39"/>
          <p:cNvSpPr txBox="1">
            <a:spLocks noGrp="1"/>
          </p:cNvSpPr>
          <p:nvPr>
            <p:ph type="body" idx="1"/>
          </p:nvPr>
        </p:nvSpPr>
        <p:spPr>
          <a:xfrm>
            <a:off x="3476000" y="336900"/>
            <a:ext cx="4896900" cy="446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E-commerce is a highly competitive industry with an increasingly demanding customer base. It's not enough to simply set up an online store and assume that orders will come flooding in. You need to be constantly testing, learning and optimizing.</a:t>
            </a:r>
            <a:endParaRPr/>
          </a:p>
          <a:p>
            <a:pPr marL="0" lvl="0" indent="0" algn="l" rtl="0">
              <a:spcBef>
                <a:spcPts val="1600"/>
              </a:spcBef>
              <a:spcAft>
                <a:spcPts val="1600"/>
              </a:spcAft>
              <a:buNone/>
            </a:pPr>
            <a:r>
              <a:rPr lang="en-GB"/>
              <a:t>Growth is expected to continue in the e-commerce industry, which opens up many opportunities. In order to position for success in this growing space, I am engaged by a UK online retail company to analyse customer behaviour and make recommendations to optimize marketing and retention strategies.</a:t>
            </a:r>
            <a:endParaRPr/>
          </a:p>
        </p:txBody>
      </p:sp>
      <p:sp>
        <p:nvSpPr>
          <p:cNvPr id="244" name="Google Shape;244;p39"/>
          <p:cNvSpPr txBox="1">
            <a:spLocks noGrp="1"/>
          </p:cNvSpPr>
          <p:nvPr>
            <p:ph type="title"/>
          </p:nvPr>
        </p:nvSpPr>
        <p:spPr>
          <a:xfrm>
            <a:off x="633875" y="1712250"/>
            <a:ext cx="19983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Problem Statement</a:t>
            </a:r>
            <a:endParaRPr/>
          </a:p>
        </p:txBody>
      </p:sp>
      <p:grpSp>
        <p:nvGrpSpPr>
          <p:cNvPr id="245" name="Google Shape;245;p39"/>
          <p:cNvGrpSpPr/>
          <p:nvPr/>
        </p:nvGrpSpPr>
        <p:grpSpPr>
          <a:xfrm>
            <a:off x="2159345" y="4600841"/>
            <a:ext cx="542586" cy="479962"/>
            <a:chOff x="683125" y="1955275"/>
            <a:chExt cx="299325" cy="294600"/>
          </a:xfrm>
        </p:grpSpPr>
        <p:sp>
          <p:nvSpPr>
            <p:cNvPr id="246" name="Google Shape;246;p39"/>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9"/>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9"/>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9"/>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 name="Google Shape;250;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57"/>
          <p:cNvSpPr txBox="1">
            <a:spLocks noGrp="1"/>
          </p:cNvSpPr>
          <p:nvPr>
            <p:ph type="title"/>
          </p:nvPr>
        </p:nvSpPr>
        <p:spPr>
          <a:xfrm>
            <a:off x="209025" y="954700"/>
            <a:ext cx="2568000" cy="356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a:t>Recommendation</a:t>
            </a:r>
            <a:endParaRPr sz="400" b="0" i="1"/>
          </a:p>
        </p:txBody>
      </p:sp>
      <p:grpSp>
        <p:nvGrpSpPr>
          <p:cNvPr id="635" name="Google Shape;635;p57"/>
          <p:cNvGrpSpPr/>
          <p:nvPr/>
        </p:nvGrpSpPr>
        <p:grpSpPr>
          <a:xfrm>
            <a:off x="2333719" y="4671242"/>
            <a:ext cx="390919" cy="407149"/>
            <a:chOff x="-46404975" y="1966100"/>
            <a:chExt cx="302475" cy="297950"/>
          </a:xfrm>
        </p:grpSpPr>
        <p:sp>
          <p:nvSpPr>
            <p:cNvPr id="636" name="Google Shape;636;p5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57"/>
          <p:cNvSpPr txBox="1"/>
          <p:nvPr/>
        </p:nvSpPr>
        <p:spPr>
          <a:xfrm>
            <a:off x="3114300" y="1218000"/>
            <a:ext cx="5599200" cy="669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50" b="1">
                <a:highlight>
                  <a:srgbClr val="FFFFFF"/>
                </a:highlight>
                <a:latin typeface="Encode Sans Semi Condensed"/>
                <a:ea typeface="Encode Sans Semi Condensed"/>
                <a:cs typeface="Encode Sans Semi Condensed"/>
                <a:sym typeface="Encode Sans Semi Condensed"/>
              </a:rPr>
              <a:t>Within same clusters:</a:t>
            </a:r>
            <a:r>
              <a:rPr lang="en-GB" sz="1150">
                <a:highlight>
                  <a:srgbClr val="FFFFFF"/>
                </a:highlight>
                <a:latin typeface="Encode Sans Semi Condensed"/>
                <a:ea typeface="Encode Sans Semi Condensed"/>
                <a:cs typeface="Encode Sans Semi Condensed"/>
                <a:sym typeface="Encode Sans Semi Condensed"/>
              </a:rPr>
              <a:t> </a:t>
            </a:r>
            <a:br>
              <a:rPr lang="en-GB" sz="1150">
                <a:highlight>
                  <a:srgbClr val="FFFFFF"/>
                </a:highlight>
                <a:latin typeface="Encode Sans Semi Condensed"/>
                <a:ea typeface="Encode Sans Semi Condensed"/>
                <a:cs typeface="Encode Sans Semi Condensed"/>
                <a:sym typeface="Encode Sans Semi Condensed"/>
              </a:rPr>
            </a:br>
            <a:r>
              <a:rPr lang="en-GB" sz="1000">
                <a:highlight>
                  <a:srgbClr val="FFFFFF"/>
                </a:highlight>
                <a:latin typeface="Encode Sans Semi Condensed"/>
                <a:ea typeface="Encode Sans Semi Condensed"/>
                <a:cs typeface="Encode Sans Semi Condensed"/>
                <a:sym typeface="Encode Sans Semi Condensed"/>
              </a:rPr>
              <a:t>Each clusters should have their similarities. Hence, I will recommend products that are popular within the same cluster which the target customers have not purchase.</a:t>
            </a:r>
            <a:endParaRPr sz="1000">
              <a:latin typeface="Encode Sans Semi Condensed"/>
              <a:ea typeface="Encode Sans Semi Condensed"/>
              <a:cs typeface="Encode Sans Semi Condensed"/>
              <a:sym typeface="Encode Sans Semi Condensed"/>
            </a:endParaRPr>
          </a:p>
        </p:txBody>
      </p:sp>
      <p:graphicFrame>
        <p:nvGraphicFramePr>
          <p:cNvPr id="641" name="Google Shape;641;p57"/>
          <p:cNvGraphicFramePr/>
          <p:nvPr/>
        </p:nvGraphicFramePr>
        <p:xfrm>
          <a:off x="3036425" y="2266950"/>
          <a:ext cx="5985675" cy="2499300"/>
        </p:xfrm>
        <a:graphic>
          <a:graphicData uri="http://schemas.openxmlformats.org/drawingml/2006/table">
            <a:tbl>
              <a:tblPr>
                <a:noFill/>
                <a:tableStyleId>{9275DD81-9578-4F57-B3E5-FF1F7B2CF984}</a:tableStyleId>
              </a:tblPr>
              <a:tblGrid>
                <a:gridCol w="790750">
                  <a:extLst>
                    <a:ext uri="{9D8B030D-6E8A-4147-A177-3AD203B41FA5}">
                      <a16:colId xmlns:a16="http://schemas.microsoft.com/office/drawing/2014/main" val="20000"/>
                    </a:ext>
                  </a:extLst>
                </a:gridCol>
                <a:gridCol w="1018600">
                  <a:extLst>
                    <a:ext uri="{9D8B030D-6E8A-4147-A177-3AD203B41FA5}">
                      <a16:colId xmlns:a16="http://schemas.microsoft.com/office/drawing/2014/main" val="20001"/>
                    </a:ext>
                  </a:extLst>
                </a:gridCol>
                <a:gridCol w="4176325">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GB" sz="1150" b="1">
                          <a:solidFill>
                            <a:schemeClr val="lt1"/>
                          </a:solidFill>
                        </a:rPr>
                        <a:t>Cluster</a:t>
                      </a:r>
                      <a:endParaRPr sz="1150" b="1">
                        <a:solidFill>
                          <a:schemeClr val="lt1"/>
                        </a:solidFill>
                      </a:endParaRPr>
                    </a:p>
                  </a:txBody>
                  <a:tcPr marL="91425" marR="91425" marT="91425" marB="91425">
                    <a:solidFill>
                      <a:schemeClr val="accent4"/>
                    </a:solidFill>
                  </a:tcPr>
                </a:tc>
                <a:tc>
                  <a:txBody>
                    <a:bodyPr/>
                    <a:lstStyle/>
                    <a:p>
                      <a:pPr marL="0" lvl="0" indent="0" algn="l" rtl="0">
                        <a:spcBef>
                          <a:spcPts val="0"/>
                        </a:spcBef>
                        <a:spcAft>
                          <a:spcPts val="0"/>
                        </a:spcAft>
                        <a:buNone/>
                      </a:pPr>
                      <a:r>
                        <a:rPr lang="en-GB" sz="1150" b="1">
                          <a:solidFill>
                            <a:schemeClr val="lt1"/>
                          </a:solidFill>
                        </a:rPr>
                        <a:t>Category</a:t>
                      </a:r>
                      <a:endParaRPr sz="1150" b="1">
                        <a:solidFill>
                          <a:schemeClr val="lt1"/>
                        </a:solidFill>
                      </a:endParaRPr>
                    </a:p>
                  </a:txBody>
                  <a:tcPr marL="91425" marR="91425" marT="91425" marB="91425">
                    <a:solidFill>
                      <a:schemeClr val="accent4"/>
                    </a:solidFill>
                  </a:tcPr>
                </a:tc>
                <a:tc>
                  <a:txBody>
                    <a:bodyPr/>
                    <a:lstStyle/>
                    <a:p>
                      <a:pPr marL="0" lvl="0" indent="0" algn="l" rtl="0">
                        <a:spcBef>
                          <a:spcPts val="0"/>
                        </a:spcBef>
                        <a:spcAft>
                          <a:spcPts val="0"/>
                        </a:spcAft>
                        <a:buNone/>
                      </a:pPr>
                      <a:r>
                        <a:rPr lang="en-GB" sz="1150" b="1">
                          <a:solidFill>
                            <a:schemeClr val="lt1"/>
                          </a:solidFill>
                        </a:rPr>
                        <a:t>Recommendation</a:t>
                      </a:r>
                      <a:endParaRPr sz="1150" b="1">
                        <a:solidFill>
                          <a:schemeClr val="lt1"/>
                        </a:solidFill>
                      </a:endParaRPr>
                    </a:p>
                  </a:txBody>
                  <a:tcPr marL="91425" marR="91425" marT="91425" marB="91425">
                    <a:solidFill>
                      <a:schemeClr val="accent4"/>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GB" sz="1000">
                          <a:latin typeface="Encode Sans Semi Condensed"/>
                          <a:ea typeface="Encode Sans Semi Condensed"/>
                          <a:cs typeface="Encode Sans Semi Condensed"/>
                          <a:sym typeface="Encode Sans Semi Condensed"/>
                        </a:rPr>
                        <a:t>0</a:t>
                      </a:r>
                      <a:endParaRPr sz="1000">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1000">
                          <a:latin typeface="Encode Sans Semi Condensed"/>
                          <a:ea typeface="Encode Sans Semi Condensed"/>
                          <a:cs typeface="Encode Sans Semi Condensed"/>
                          <a:sym typeface="Encode Sans Semi Condensed"/>
                        </a:rPr>
                        <a:t>Hibernating</a:t>
                      </a:r>
                      <a:endParaRPr sz="1000">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1000">
                          <a:latin typeface="Encode Sans Semi Condensed"/>
                          <a:ea typeface="Encode Sans Semi Condensed"/>
                          <a:cs typeface="Encode Sans Semi Condensed"/>
                          <a:sym typeface="Encode Sans Semi Condensed"/>
                        </a:rPr>
                        <a:t>Offer / Recommend relevant products based on past purchases and give special discounts. Recreate brand value. Encourage repurchase.</a:t>
                      </a:r>
                      <a:endParaRPr sz="10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GB" sz="1000">
                          <a:latin typeface="Encode Sans Semi Condensed"/>
                          <a:ea typeface="Encode Sans Semi Condensed"/>
                          <a:cs typeface="Encode Sans Semi Condensed"/>
                          <a:sym typeface="Encode Sans Semi Condensed"/>
                        </a:rPr>
                        <a:t>1</a:t>
                      </a:r>
                      <a:endParaRPr sz="1000">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1000">
                          <a:highlight>
                            <a:srgbClr val="FFFFFF"/>
                          </a:highlight>
                          <a:latin typeface="Encode Sans Semi Condensed"/>
                          <a:ea typeface="Encode Sans Semi Condensed"/>
                          <a:cs typeface="Encode Sans Semi Condensed"/>
                          <a:sym typeface="Encode Sans Semi Condensed"/>
                        </a:rPr>
                        <a:t>Champions</a:t>
                      </a:r>
                      <a:endParaRPr sz="1000">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1000">
                          <a:highlight>
                            <a:srgbClr val="FFFFFF"/>
                          </a:highlight>
                          <a:latin typeface="Encode Sans Semi Condensed"/>
                          <a:ea typeface="Encode Sans Semi Condensed"/>
                          <a:cs typeface="Encode Sans Semi Condensed"/>
                          <a:sym typeface="Encode Sans Semi Condensed"/>
                        </a:rPr>
                        <a:t>Need to retain, reward them! Upsell higher value products, engage them and ask them for reviews. Early release of new products to them.</a:t>
                      </a:r>
                      <a:endParaRPr sz="10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GB" sz="1000">
                          <a:latin typeface="Encode Sans Semi Condensed"/>
                          <a:ea typeface="Encode Sans Semi Condensed"/>
                          <a:cs typeface="Encode Sans Semi Condensed"/>
                          <a:sym typeface="Encode Sans Semi Condensed"/>
                        </a:rPr>
                        <a:t>2</a:t>
                      </a:r>
                      <a:endParaRPr sz="1000">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1000">
                          <a:highlight>
                            <a:srgbClr val="F5F5F5"/>
                          </a:highlight>
                          <a:latin typeface="Encode Sans Semi Condensed"/>
                          <a:ea typeface="Encode Sans Semi Condensed"/>
                          <a:cs typeface="Encode Sans Semi Condensed"/>
                          <a:sym typeface="Encode Sans Semi Condensed"/>
                        </a:rPr>
                        <a:t>Lost</a:t>
                      </a:r>
                      <a:endParaRPr sz="1000">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1000">
                          <a:highlight>
                            <a:srgbClr val="F5F5F5"/>
                          </a:highlight>
                          <a:latin typeface="Encode Sans Semi Condensed"/>
                          <a:ea typeface="Encode Sans Semi Condensed"/>
                          <a:cs typeface="Encode Sans Semi Condensed"/>
                          <a:sym typeface="Encode Sans Semi Condensed"/>
                        </a:rPr>
                        <a:t>Send email or notification to bring awareness, ignore otherwise.</a:t>
                      </a:r>
                      <a:endParaRPr sz="10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GB" sz="1000">
                          <a:latin typeface="Encode Sans Semi Condensed"/>
                          <a:ea typeface="Encode Sans Semi Condensed"/>
                          <a:cs typeface="Encode Sans Semi Condensed"/>
                          <a:sym typeface="Encode Sans Semi Condensed"/>
                        </a:rPr>
                        <a:t>3</a:t>
                      </a:r>
                      <a:endParaRPr sz="1000">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1000">
                          <a:highlight>
                            <a:srgbClr val="FFFFFF"/>
                          </a:highlight>
                          <a:latin typeface="Encode Sans Semi Condensed"/>
                          <a:ea typeface="Encode Sans Semi Condensed"/>
                          <a:cs typeface="Encode Sans Semi Condensed"/>
                          <a:sym typeface="Encode Sans Semi Condensed"/>
                        </a:rPr>
                        <a:t>Promising</a:t>
                      </a:r>
                      <a:endParaRPr sz="1000">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1000">
                          <a:latin typeface="Encode Sans Semi Condensed"/>
                          <a:ea typeface="Encode Sans Semi Condensed"/>
                          <a:cs typeface="Encode Sans Semi Condensed"/>
                          <a:sym typeface="Encode Sans Semi Condensed"/>
                        </a:rPr>
                        <a:t>Create brand awareness, giving discount on shipment fee.</a:t>
                      </a:r>
                      <a:endParaRPr sz="10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GB" sz="1000">
                          <a:latin typeface="Encode Sans Semi Condensed"/>
                          <a:ea typeface="Encode Sans Semi Condensed"/>
                          <a:cs typeface="Encode Sans Semi Condensed"/>
                          <a:sym typeface="Encode Sans Semi Condensed"/>
                        </a:rPr>
                        <a:t>4</a:t>
                      </a:r>
                      <a:endParaRPr sz="1000">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1000">
                          <a:highlight>
                            <a:srgbClr val="F5F5F5"/>
                          </a:highlight>
                          <a:latin typeface="Encode Sans Semi Condensed"/>
                          <a:ea typeface="Encode Sans Semi Condensed"/>
                          <a:cs typeface="Encode Sans Semi Condensed"/>
                          <a:sym typeface="Encode Sans Semi Condensed"/>
                        </a:rPr>
                        <a:t>At risk</a:t>
                      </a:r>
                      <a:endParaRPr sz="1000">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1000">
                          <a:highlight>
                            <a:srgbClr val="F5F5F5"/>
                          </a:highlight>
                          <a:latin typeface="Encode Sans Semi Condensed"/>
                          <a:ea typeface="Encode Sans Semi Condensed"/>
                          <a:cs typeface="Encode Sans Semi Condensed"/>
                          <a:sym typeface="Encode Sans Semi Condensed"/>
                        </a:rPr>
                        <a:t>Send personalised emails and give vouchers with expiry dates</a:t>
                      </a:r>
                      <a:endParaRPr sz="10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5"/>
                  </a:ext>
                </a:extLst>
              </a:tr>
            </a:tbl>
          </a:graphicData>
        </a:graphic>
      </p:graphicFrame>
      <p:sp>
        <p:nvSpPr>
          <p:cNvPr id="642" name="Google Shape;642;p57"/>
          <p:cNvSpPr txBox="1"/>
          <p:nvPr/>
        </p:nvSpPr>
        <p:spPr>
          <a:xfrm>
            <a:off x="3124200" y="1905000"/>
            <a:ext cx="3000000" cy="36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50" b="1">
                <a:highlight>
                  <a:srgbClr val="FFFFFF"/>
                </a:highlight>
                <a:latin typeface="Encode Sans Semi Condensed"/>
                <a:ea typeface="Encode Sans Semi Condensed"/>
                <a:cs typeface="Encode Sans Semi Condensed"/>
                <a:sym typeface="Encode Sans Semi Condensed"/>
              </a:rPr>
              <a:t>For different clusters:</a:t>
            </a:r>
            <a:endParaRPr/>
          </a:p>
        </p:txBody>
      </p:sp>
      <p:sp>
        <p:nvSpPr>
          <p:cNvPr id="643" name="Google Shape;643;p57"/>
          <p:cNvSpPr txBox="1"/>
          <p:nvPr/>
        </p:nvSpPr>
        <p:spPr>
          <a:xfrm>
            <a:off x="3114300" y="303600"/>
            <a:ext cx="5599200" cy="36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50" b="1">
                <a:highlight>
                  <a:srgbClr val="FFFFFF"/>
                </a:highlight>
                <a:latin typeface="Encode Sans Semi Condensed"/>
                <a:ea typeface="Encode Sans Semi Condensed"/>
                <a:cs typeface="Encode Sans Semi Condensed"/>
                <a:sym typeface="Encode Sans Semi Condensed"/>
              </a:rPr>
              <a:t>All customers:</a:t>
            </a:r>
            <a:endParaRPr sz="1500">
              <a:latin typeface="Encode Sans Semi Condensed"/>
              <a:ea typeface="Encode Sans Semi Condensed"/>
              <a:cs typeface="Encode Sans Semi Condensed"/>
              <a:sym typeface="Encode Sans Semi Condensed"/>
            </a:endParaRPr>
          </a:p>
        </p:txBody>
      </p:sp>
      <p:sp>
        <p:nvSpPr>
          <p:cNvPr id="644" name="Google Shape;644;p57"/>
          <p:cNvSpPr txBox="1"/>
          <p:nvPr/>
        </p:nvSpPr>
        <p:spPr>
          <a:xfrm>
            <a:off x="3114300" y="532200"/>
            <a:ext cx="5599200" cy="646500"/>
          </a:xfrm>
          <a:prstGeom prst="rect">
            <a:avLst/>
          </a:prstGeom>
          <a:noFill/>
          <a:ln>
            <a:noFill/>
          </a:ln>
        </p:spPr>
        <p:txBody>
          <a:bodyPr spcFirstLastPara="1" wrap="square" lIns="91425" tIns="91425" rIns="91425" bIns="91425" anchor="t" anchorCtr="0">
            <a:spAutoFit/>
          </a:bodyPr>
          <a:lstStyle/>
          <a:p>
            <a:pPr marL="457200" lvl="0" indent="-292100" algn="l" rtl="0">
              <a:spcBef>
                <a:spcPts val="0"/>
              </a:spcBef>
              <a:spcAft>
                <a:spcPts val="0"/>
              </a:spcAft>
              <a:buSzPts val="1000"/>
              <a:buFont typeface="Encode Sans Semi Condensed"/>
              <a:buChar char="●"/>
            </a:pPr>
            <a:r>
              <a:rPr lang="en-GB" sz="1000">
                <a:highlight>
                  <a:srgbClr val="FFFFFF"/>
                </a:highlight>
                <a:latin typeface="Encode Sans Semi Condensed"/>
                <a:ea typeface="Encode Sans Semi Condensed"/>
                <a:cs typeface="Encode Sans Semi Condensed"/>
                <a:sym typeface="Encode Sans Semi Condensed"/>
              </a:rPr>
              <a:t>Offer membership subscription</a:t>
            </a:r>
            <a:endParaRPr sz="1000">
              <a:highlight>
                <a:srgbClr val="FFFFFF"/>
              </a:highlight>
              <a:latin typeface="Encode Sans Semi Condensed"/>
              <a:ea typeface="Encode Sans Semi Condensed"/>
              <a:cs typeface="Encode Sans Semi Condensed"/>
              <a:sym typeface="Encode Sans Semi Condensed"/>
            </a:endParaRPr>
          </a:p>
          <a:p>
            <a:pPr marL="457200" lvl="0" indent="-292100" algn="l" rtl="0">
              <a:spcBef>
                <a:spcPts val="0"/>
              </a:spcBef>
              <a:spcAft>
                <a:spcPts val="0"/>
              </a:spcAft>
              <a:buSzPts val="1000"/>
              <a:buFont typeface="Encode Sans Semi Condensed"/>
              <a:buChar char="●"/>
            </a:pPr>
            <a:r>
              <a:rPr lang="en-GB" sz="1000">
                <a:highlight>
                  <a:srgbClr val="FFFFFF"/>
                </a:highlight>
                <a:latin typeface="Encode Sans Semi Condensed"/>
                <a:ea typeface="Encode Sans Semi Condensed"/>
                <a:cs typeface="Encode Sans Semi Condensed"/>
                <a:sym typeface="Encode Sans Semi Condensed"/>
              </a:rPr>
              <a:t>Loyalty program</a:t>
            </a:r>
            <a:endParaRPr sz="1000">
              <a:highlight>
                <a:srgbClr val="FFFFFF"/>
              </a:highlight>
              <a:latin typeface="Encode Sans Semi Condensed"/>
              <a:ea typeface="Encode Sans Semi Condensed"/>
              <a:cs typeface="Encode Sans Semi Condensed"/>
              <a:sym typeface="Encode Sans Semi Condensed"/>
            </a:endParaRPr>
          </a:p>
          <a:p>
            <a:pPr marL="457200" lvl="0" indent="-292100" algn="l" rtl="0">
              <a:spcBef>
                <a:spcPts val="0"/>
              </a:spcBef>
              <a:spcAft>
                <a:spcPts val="0"/>
              </a:spcAft>
              <a:buSzPts val="1000"/>
              <a:buFont typeface="Encode Sans Semi Condensed"/>
              <a:buChar char="●"/>
            </a:pPr>
            <a:r>
              <a:rPr lang="en-GB" sz="1000">
                <a:highlight>
                  <a:srgbClr val="FFFFFF"/>
                </a:highlight>
                <a:latin typeface="Encode Sans Semi Condensed"/>
                <a:ea typeface="Encode Sans Semi Condensed"/>
                <a:cs typeface="Encode Sans Semi Condensed"/>
                <a:sym typeface="Encode Sans Semi Condensed"/>
              </a:rPr>
              <a:t>Points system</a:t>
            </a:r>
            <a:endParaRPr sz="1000">
              <a:highlight>
                <a:srgbClr val="FFFFFF"/>
              </a:highlight>
              <a:latin typeface="Encode Sans Semi Condensed"/>
              <a:ea typeface="Encode Sans Semi Condensed"/>
              <a:cs typeface="Encode Sans Semi Condensed"/>
              <a:sym typeface="Encode Sans Semi Condensed"/>
            </a:endParaRPr>
          </a:p>
        </p:txBody>
      </p:sp>
      <p:sp>
        <p:nvSpPr>
          <p:cNvPr id="645" name="Google Shape;645;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58"/>
          <p:cNvSpPr txBox="1">
            <a:spLocks noGrp="1"/>
          </p:cNvSpPr>
          <p:nvPr>
            <p:ph type="title"/>
          </p:nvPr>
        </p:nvSpPr>
        <p:spPr>
          <a:xfrm>
            <a:off x="209025" y="954700"/>
            <a:ext cx="2568000" cy="356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a:t>Improvement</a:t>
            </a:r>
            <a:endParaRPr sz="400" b="0" i="1"/>
          </a:p>
        </p:txBody>
      </p:sp>
      <p:grpSp>
        <p:nvGrpSpPr>
          <p:cNvPr id="651" name="Google Shape;651;p58"/>
          <p:cNvGrpSpPr/>
          <p:nvPr/>
        </p:nvGrpSpPr>
        <p:grpSpPr>
          <a:xfrm>
            <a:off x="2333719" y="4671242"/>
            <a:ext cx="390919" cy="407149"/>
            <a:chOff x="-46404975" y="1966100"/>
            <a:chExt cx="302475" cy="297950"/>
          </a:xfrm>
        </p:grpSpPr>
        <p:sp>
          <p:nvSpPr>
            <p:cNvPr id="652" name="Google Shape;652;p5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 name="Google Shape;656;p58"/>
          <p:cNvSpPr txBox="1"/>
          <p:nvPr/>
        </p:nvSpPr>
        <p:spPr>
          <a:xfrm>
            <a:off x="3027875" y="1183625"/>
            <a:ext cx="5880000" cy="265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b="1">
                <a:latin typeface="Encode Sans Semi Condensed"/>
                <a:ea typeface="Encode Sans Semi Condensed"/>
                <a:cs typeface="Encode Sans Semi Condensed"/>
                <a:sym typeface="Encode Sans Semi Condensed"/>
              </a:rPr>
              <a:t>More features: </a:t>
            </a:r>
            <a:endParaRPr sz="1300" b="1">
              <a:latin typeface="Encode Sans Semi Condensed"/>
              <a:ea typeface="Encode Sans Semi Condensed"/>
              <a:cs typeface="Encode Sans Semi Condensed"/>
              <a:sym typeface="Encode Sans Semi Condensed"/>
            </a:endParaRPr>
          </a:p>
          <a:p>
            <a:pPr marL="0" lvl="0" indent="0" algn="l" rtl="0">
              <a:spcBef>
                <a:spcPts val="0"/>
              </a:spcBef>
              <a:spcAft>
                <a:spcPts val="0"/>
              </a:spcAft>
              <a:buNone/>
            </a:pPr>
            <a:endParaRPr sz="1300" b="1">
              <a:latin typeface="Encode Sans Semi Condensed"/>
              <a:ea typeface="Encode Sans Semi Condensed"/>
              <a:cs typeface="Encode Sans Semi Condensed"/>
              <a:sym typeface="Encode Sans Semi Condensed"/>
            </a:endParaRPr>
          </a:p>
          <a:p>
            <a:pPr marL="457200" lvl="0" indent="-295275" algn="l" rtl="0">
              <a:lnSpc>
                <a:spcPct val="115000"/>
              </a:lnSpc>
              <a:spcBef>
                <a:spcPts val="1100"/>
              </a:spcBef>
              <a:spcAft>
                <a:spcPts val="0"/>
              </a:spcAft>
              <a:buSzPts val="1050"/>
              <a:buFont typeface="Encode Sans Semi Condensed"/>
              <a:buChar char="●"/>
            </a:pPr>
            <a:r>
              <a:rPr lang="en-GB" sz="1050">
                <a:highlight>
                  <a:srgbClr val="FFFFFF"/>
                </a:highlight>
                <a:latin typeface="Encode Sans Semi Condensed"/>
                <a:ea typeface="Encode Sans Semi Condensed"/>
                <a:cs typeface="Encode Sans Semi Condensed"/>
                <a:sym typeface="Encode Sans Semi Condensed"/>
              </a:rPr>
              <a:t>Demographic Segmentation: age, sex, occupation, income, race, etc.</a:t>
            </a:r>
            <a:endParaRPr sz="1050">
              <a:highlight>
                <a:srgbClr val="FFFFFF"/>
              </a:highlight>
              <a:latin typeface="Encode Sans Semi Condensed"/>
              <a:ea typeface="Encode Sans Semi Condensed"/>
              <a:cs typeface="Encode Sans Semi Condensed"/>
              <a:sym typeface="Encode Sans Semi Condensed"/>
            </a:endParaRPr>
          </a:p>
          <a:p>
            <a:pPr marL="457200" lvl="0" indent="-295275" algn="l" rtl="0">
              <a:lnSpc>
                <a:spcPct val="115000"/>
              </a:lnSpc>
              <a:spcBef>
                <a:spcPts val="0"/>
              </a:spcBef>
              <a:spcAft>
                <a:spcPts val="0"/>
              </a:spcAft>
              <a:buSzPts val="1050"/>
              <a:buFont typeface="Encode Sans Semi Condensed"/>
              <a:buChar char="●"/>
            </a:pPr>
            <a:r>
              <a:rPr lang="en-GB" sz="1050">
                <a:highlight>
                  <a:srgbClr val="FFFFFF"/>
                </a:highlight>
                <a:latin typeface="Encode Sans Semi Condensed"/>
                <a:ea typeface="Encode Sans Semi Condensed"/>
                <a:cs typeface="Encode Sans Semi Condensed"/>
                <a:sym typeface="Encode Sans Semi Condensed"/>
              </a:rPr>
              <a:t>Geographic Segmentation: state, zip code, district</a:t>
            </a:r>
            <a:endParaRPr sz="1050">
              <a:highlight>
                <a:srgbClr val="FFFFFF"/>
              </a:highlight>
              <a:latin typeface="Encode Sans Semi Condensed"/>
              <a:ea typeface="Encode Sans Semi Condensed"/>
              <a:cs typeface="Encode Sans Semi Condensed"/>
              <a:sym typeface="Encode Sans Semi Condensed"/>
            </a:endParaRPr>
          </a:p>
          <a:p>
            <a:pPr marL="457200" lvl="0" indent="-295275" algn="l" rtl="0">
              <a:lnSpc>
                <a:spcPct val="115000"/>
              </a:lnSpc>
              <a:spcBef>
                <a:spcPts val="0"/>
              </a:spcBef>
              <a:spcAft>
                <a:spcPts val="0"/>
              </a:spcAft>
              <a:buSzPts val="1050"/>
              <a:buFont typeface="Encode Sans Semi Condensed"/>
              <a:buChar char="●"/>
            </a:pPr>
            <a:r>
              <a:rPr lang="en-GB" sz="1050">
                <a:highlight>
                  <a:srgbClr val="FFFFFF"/>
                </a:highlight>
                <a:latin typeface="Encode Sans Semi Condensed"/>
                <a:ea typeface="Encode Sans Semi Condensed"/>
                <a:cs typeface="Encode Sans Semi Condensed"/>
                <a:sym typeface="Encode Sans Semi Condensed"/>
              </a:rPr>
              <a:t>Behavioral Segmentation: online shopping habits (e.g. no. of clicks on certain products, usage rate, etc.)</a:t>
            </a:r>
            <a:endParaRPr sz="1050">
              <a:highlight>
                <a:srgbClr val="FFFFFF"/>
              </a:highlight>
              <a:latin typeface="Encode Sans Semi Condensed"/>
              <a:ea typeface="Encode Sans Semi Condensed"/>
              <a:cs typeface="Encode Sans Semi Condensed"/>
              <a:sym typeface="Encode Sans Semi Condensed"/>
            </a:endParaRPr>
          </a:p>
          <a:p>
            <a:pPr marL="457200" lvl="0" indent="-295275" algn="l" rtl="0">
              <a:lnSpc>
                <a:spcPct val="115000"/>
              </a:lnSpc>
              <a:spcBef>
                <a:spcPts val="0"/>
              </a:spcBef>
              <a:spcAft>
                <a:spcPts val="0"/>
              </a:spcAft>
              <a:buSzPts val="1050"/>
              <a:buFont typeface="Encode Sans Semi Condensed"/>
              <a:buChar char="●"/>
            </a:pPr>
            <a:r>
              <a:rPr lang="en-GB" sz="1050">
                <a:highlight>
                  <a:srgbClr val="FFFFFF"/>
                </a:highlight>
                <a:latin typeface="Encode Sans Semi Condensed"/>
                <a:ea typeface="Encode Sans Semi Condensed"/>
                <a:cs typeface="Encode Sans Semi Condensed"/>
                <a:sym typeface="Encode Sans Semi Condensed"/>
              </a:rPr>
              <a:t>Product Categories: to cluster by products</a:t>
            </a:r>
            <a:endParaRPr sz="1050">
              <a:highlight>
                <a:srgbClr val="FFFFFF"/>
              </a:highlight>
              <a:latin typeface="Encode Sans Semi Condensed"/>
              <a:ea typeface="Encode Sans Semi Condensed"/>
              <a:cs typeface="Encode Sans Semi Condensed"/>
              <a:sym typeface="Encode Sans Semi Condensed"/>
            </a:endParaRPr>
          </a:p>
          <a:p>
            <a:pPr marL="0" lvl="0" indent="0" algn="l" rtl="0">
              <a:lnSpc>
                <a:spcPct val="115000"/>
              </a:lnSpc>
              <a:spcBef>
                <a:spcPts val="1100"/>
              </a:spcBef>
              <a:spcAft>
                <a:spcPts val="0"/>
              </a:spcAft>
              <a:buNone/>
            </a:pPr>
            <a:endParaRPr sz="1050">
              <a:highlight>
                <a:srgbClr val="FFFFFF"/>
              </a:highlight>
              <a:latin typeface="Encode Sans Semi Condensed"/>
              <a:ea typeface="Encode Sans Semi Condensed"/>
              <a:cs typeface="Encode Sans Semi Condensed"/>
              <a:sym typeface="Encode Sans Semi Condensed"/>
            </a:endParaRPr>
          </a:p>
          <a:p>
            <a:pPr marL="0" lvl="0" indent="0" algn="l" rtl="0">
              <a:lnSpc>
                <a:spcPct val="115000"/>
              </a:lnSpc>
              <a:spcBef>
                <a:spcPts val="1100"/>
              </a:spcBef>
              <a:spcAft>
                <a:spcPts val="0"/>
              </a:spcAft>
              <a:buNone/>
            </a:pPr>
            <a:r>
              <a:rPr lang="en-GB" sz="1300" b="1">
                <a:latin typeface="Encode Sans Semi Condensed"/>
                <a:ea typeface="Encode Sans Semi Condensed"/>
                <a:cs typeface="Encode Sans Semi Condensed"/>
                <a:sym typeface="Encode Sans Semi Condensed"/>
              </a:rPr>
              <a:t>Future works: </a:t>
            </a:r>
            <a:endParaRPr sz="1300" b="1">
              <a:latin typeface="Encode Sans Semi Condensed"/>
              <a:ea typeface="Encode Sans Semi Condensed"/>
              <a:cs typeface="Encode Sans Semi Condensed"/>
              <a:sym typeface="Encode Sans Semi Condensed"/>
            </a:endParaRPr>
          </a:p>
          <a:p>
            <a:pPr marL="457200" lvl="0" indent="-295275" algn="l" rtl="0">
              <a:lnSpc>
                <a:spcPct val="115000"/>
              </a:lnSpc>
              <a:spcBef>
                <a:spcPts val="1100"/>
              </a:spcBef>
              <a:spcAft>
                <a:spcPts val="0"/>
              </a:spcAft>
              <a:buSzPts val="1050"/>
              <a:buFont typeface="Encode Sans Semi Condensed"/>
              <a:buChar char="●"/>
            </a:pPr>
            <a:r>
              <a:rPr lang="en-GB" sz="1050">
                <a:highlight>
                  <a:srgbClr val="FFFFFF"/>
                </a:highlight>
                <a:latin typeface="Encode Sans Semi Condensed"/>
                <a:ea typeface="Encode Sans Semi Condensed"/>
                <a:cs typeface="Encode Sans Semi Condensed"/>
                <a:sym typeface="Encode Sans Semi Condensed"/>
              </a:rPr>
              <a:t>Recommender system based on product reviews or historical purchase. </a:t>
            </a:r>
            <a:endParaRPr sz="1300">
              <a:latin typeface="Encode Sans Semi Condensed"/>
              <a:ea typeface="Encode Sans Semi Condensed"/>
              <a:cs typeface="Encode Sans Semi Condensed"/>
              <a:sym typeface="Encode Sans Semi Condensed"/>
            </a:endParaRPr>
          </a:p>
        </p:txBody>
      </p:sp>
      <p:sp>
        <p:nvSpPr>
          <p:cNvPr id="657" name="Google Shape;657;p5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61"/>
        <p:cNvGrpSpPr/>
        <p:nvPr/>
      </p:nvGrpSpPr>
      <p:grpSpPr>
        <a:xfrm>
          <a:off x="0" y="0"/>
          <a:ext cx="0" cy="0"/>
          <a:chOff x="0" y="0"/>
          <a:chExt cx="0" cy="0"/>
        </a:xfrm>
      </p:grpSpPr>
      <p:sp>
        <p:nvSpPr>
          <p:cNvPr id="662" name="Google Shape;662;p59"/>
          <p:cNvSpPr txBox="1">
            <a:spLocks noGrp="1"/>
          </p:cNvSpPr>
          <p:nvPr>
            <p:ph type="body" idx="4294967295"/>
          </p:nvPr>
        </p:nvSpPr>
        <p:spPr>
          <a:xfrm>
            <a:off x="2359325" y="1708925"/>
            <a:ext cx="4896900" cy="203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4000" b="1">
                <a:solidFill>
                  <a:srgbClr val="F5F5F5"/>
                </a:solidFill>
              </a:rPr>
              <a:t>Thank You</a:t>
            </a:r>
            <a:br>
              <a:rPr lang="en-GB" sz="4000">
                <a:solidFill>
                  <a:srgbClr val="F5F5F5"/>
                </a:solidFill>
              </a:rPr>
            </a:br>
            <a:r>
              <a:rPr lang="en-GB" sz="4000">
                <a:solidFill>
                  <a:srgbClr val="F5F5F5"/>
                </a:solidFill>
              </a:rPr>
              <a:t>For your Attention</a:t>
            </a:r>
            <a:endParaRPr sz="4000">
              <a:solidFill>
                <a:srgbClr val="F5F5F5"/>
              </a:solidFill>
            </a:endParaRPr>
          </a:p>
        </p:txBody>
      </p:sp>
      <p:sp>
        <p:nvSpPr>
          <p:cNvPr id="663" name="Google Shape;663;p5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22</a:t>
            </a:fld>
            <a:endParaRPr/>
          </a:p>
        </p:txBody>
      </p:sp>
      <p:sp>
        <p:nvSpPr>
          <p:cNvPr id="664" name="Google Shape;664;p59"/>
          <p:cNvSpPr/>
          <p:nvPr/>
        </p:nvSpPr>
        <p:spPr>
          <a:xfrm>
            <a:off x="8318025" y="4507875"/>
            <a:ext cx="548694" cy="46000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0"/>
          <p:cNvSpPr txBox="1">
            <a:spLocks noGrp="1"/>
          </p:cNvSpPr>
          <p:nvPr>
            <p:ph type="title" idx="4294967295"/>
          </p:nvPr>
        </p:nvSpPr>
        <p:spPr>
          <a:xfrm flipH="1">
            <a:off x="0" y="2012850"/>
            <a:ext cx="2893500" cy="111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01</a:t>
            </a:r>
            <a:endParaRPr/>
          </a:p>
        </p:txBody>
      </p:sp>
      <p:sp>
        <p:nvSpPr>
          <p:cNvPr id="256" name="Google Shape;256;p40"/>
          <p:cNvSpPr txBox="1">
            <a:spLocks noGrp="1"/>
          </p:cNvSpPr>
          <p:nvPr>
            <p:ph type="title"/>
          </p:nvPr>
        </p:nvSpPr>
        <p:spPr>
          <a:xfrm>
            <a:off x="633875" y="1712250"/>
            <a:ext cx="19983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Dataset</a:t>
            </a:r>
            <a:endParaRPr/>
          </a:p>
        </p:txBody>
      </p:sp>
      <p:graphicFrame>
        <p:nvGraphicFramePr>
          <p:cNvPr id="257" name="Google Shape;257;p40"/>
          <p:cNvGraphicFramePr/>
          <p:nvPr/>
        </p:nvGraphicFramePr>
        <p:xfrm>
          <a:off x="3379125" y="639425"/>
          <a:ext cx="5223225" cy="2925810"/>
        </p:xfrm>
        <a:graphic>
          <a:graphicData uri="http://schemas.openxmlformats.org/drawingml/2006/table">
            <a:tbl>
              <a:tblPr>
                <a:noFill/>
                <a:tableStyleId>{9275DD81-9578-4F57-B3E5-FF1F7B2CF984}</a:tableStyleId>
              </a:tblPr>
              <a:tblGrid>
                <a:gridCol w="1272800">
                  <a:extLst>
                    <a:ext uri="{9D8B030D-6E8A-4147-A177-3AD203B41FA5}">
                      <a16:colId xmlns:a16="http://schemas.microsoft.com/office/drawing/2014/main" val="20000"/>
                    </a:ext>
                  </a:extLst>
                </a:gridCol>
                <a:gridCol w="3950425">
                  <a:extLst>
                    <a:ext uri="{9D8B030D-6E8A-4147-A177-3AD203B41FA5}">
                      <a16:colId xmlns:a16="http://schemas.microsoft.com/office/drawing/2014/main" val="20001"/>
                    </a:ext>
                  </a:extLst>
                </a:gridCol>
              </a:tblGrid>
              <a:tr h="340525">
                <a:tc>
                  <a:txBody>
                    <a:bodyPr/>
                    <a:lstStyle/>
                    <a:p>
                      <a:pPr marL="0" lvl="0" indent="0" algn="ctr" rtl="0">
                        <a:spcBef>
                          <a:spcPts val="0"/>
                        </a:spcBef>
                        <a:spcAft>
                          <a:spcPts val="0"/>
                        </a:spcAft>
                        <a:buNone/>
                      </a:pPr>
                      <a:r>
                        <a:rPr lang="en-GB" sz="1200" b="1">
                          <a:solidFill>
                            <a:schemeClr val="lt1"/>
                          </a:solidFill>
                        </a:rPr>
                        <a:t>Feature</a:t>
                      </a:r>
                      <a:endParaRPr sz="1200" b="1">
                        <a:solidFill>
                          <a:schemeClr val="lt1"/>
                        </a:solidFill>
                      </a:endParaRPr>
                    </a:p>
                  </a:txBody>
                  <a:tcPr marL="91425" marR="91425" marT="91425" marB="91425">
                    <a:solidFill>
                      <a:schemeClr val="dk2"/>
                    </a:solidFill>
                  </a:tcPr>
                </a:tc>
                <a:tc>
                  <a:txBody>
                    <a:bodyPr/>
                    <a:lstStyle/>
                    <a:p>
                      <a:pPr marL="0" lvl="0" indent="0" algn="ctr" rtl="0">
                        <a:spcBef>
                          <a:spcPts val="0"/>
                        </a:spcBef>
                        <a:spcAft>
                          <a:spcPts val="0"/>
                        </a:spcAft>
                        <a:buNone/>
                      </a:pPr>
                      <a:r>
                        <a:rPr lang="en-GB" sz="1200" b="1">
                          <a:solidFill>
                            <a:schemeClr val="lt1"/>
                          </a:solidFill>
                        </a:rPr>
                        <a:t>Description</a:t>
                      </a:r>
                      <a:endParaRPr sz="1200" b="1">
                        <a:solidFill>
                          <a:schemeClr val="lt1"/>
                        </a:solidFill>
                      </a:endParaRPr>
                    </a:p>
                  </a:txBody>
                  <a:tcPr marL="91425" marR="91425" marT="91425" marB="91425">
                    <a:solidFill>
                      <a:schemeClr val="dk2"/>
                    </a:solidFill>
                  </a:tcPr>
                </a:tc>
                <a:extLst>
                  <a:ext uri="{0D108BD9-81ED-4DB2-BD59-A6C34878D82A}">
                    <a16:rowId xmlns:a16="http://schemas.microsoft.com/office/drawing/2014/main" val="10000"/>
                  </a:ext>
                </a:extLst>
              </a:tr>
              <a:tr h="297950">
                <a:tc>
                  <a:txBody>
                    <a:bodyPr/>
                    <a:lstStyle/>
                    <a:p>
                      <a:pPr marL="0" lvl="0" indent="0" algn="l" rtl="0">
                        <a:spcBef>
                          <a:spcPts val="0"/>
                        </a:spcBef>
                        <a:spcAft>
                          <a:spcPts val="0"/>
                        </a:spcAft>
                        <a:buNone/>
                      </a:pPr>
                      <a:r>
                        <a:rPr lang="en-GB" sz="900" b="1">
                          <a:latin typeface="Encode Sans Semi Condensed"/>
                          <a:ea typeface="Encode Sans Semi Condensed"/>
                          <a:cs typeface="Encode Sans Semi Condensed"/>
                          <a:sym typeface="Encode Sans Semi Condensed"/>
                        </a:rPr>
                        <a:t>Bill</a:t>
                      </a:r>
                      <a:endParaRPr sz="900" b="1">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900">
                          <a:latin typeface="Encode Sans Semi Condensed"/>
                          <a:ea typeface="Encode Sans Semi Condensed"/>
                          <a:cs typeface="Encode Sans Semi Condensed"/>
                          <a:sym typeface="Encode Sans Semi Condensed"/>
                        </a:rPr>
                        <a:t>A 6-digit integral number uniquely assigned to each transaction.</a:t>
                      </a:r>
                      <a:endParaRPr sz="9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1"/>
                  </a:ext>
                </a:extLst>
              </a:tr>
              <a:tr h="297950">
                <a:tc>
                  <a:txBody>
                    <a:bodyPr/>
                    <a:lstStyle/>
                    <a:p>
                      <a:pPr marL="0" lvl="0" indent="0" algn="l" rtl="0">
                        <a:spcBef>
                          <a:spcPts val="0"/>
                        </a:spcBef>
                        <a:spcAft>
                          <a:spcPts val="0"/>
                        </a:spcAft>
                        <a:buNone/>
                      </a:pPr>
                      <a:r>
                        <a:rPr lang="en-GB" sz="900" b="1">
                          <a:latin typeface="Encode Sans Semi Condensed"/>
                          <a:ea typeface="Encode Sans Semi Condensed"/>
                          <a:cs typeface="Encode Sans Semi Condensed"/>
                          <a:sym typeface="Encode Sans Semi Condensed"/>
                        </a:rPr>
                        <a:t>MerchandiseID</a:t>
                      </a:r>
                      <a:endParaRPr sz="900" b="1">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900">
                          <a:latin typeface="Encode Sans Semi Condensed"/>
                          <a:ea typeface="Encode Sans Semi Condensed"/>
                          <a:cs typeface="Encode Sans Semi Condensed"/>
                          <a:sym typeface="Encode Sans Semi Condensed"/>
                        </a:rPr>
                        <a:t>A 5-digit integral number uniquely assigned to each distinct product</a:t>
                      </a:r>
                      <a:endParaRPr sz="9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2"/>
                  </a:ext>
                </a:extLst>
              </a:tr>
              <a:tr h="297950">
                <a:tc>
                  <a:txBody>
                    <a:bodyPr/>
                    <a:lstStyle/>
                    <a:p>
                      <a:pPr marL="0" lvl="0" indent="0" algn="l" rtl="0">
                        <a:spcBef>
                          <a:spcPts val="0"/>
                        </a:spcBef>
                        <a:spcAft>
                          <a:spcPts val="0"/>
                        </a:spcAft>
                        <a:buNone/>
                      </a:pPr>
                      <a:r>
                        <a:rPr lang="en-GB" sz="900" b="1">
                          <a:latin typeface="Encode Sans Semi Condensed"/>
                          <a:ea typeface="Encode Sans Semi Condensed"/>
                          <a:cs typeface="Encode Sans Semi Condensed"/>
                          <a:sym typeface="Encode Sans Semi Condensed"/>
                        </a:rPr>
                        <a:t>Product</a:t>
                      </a:r>
                      <a:endParaRPr sz="900" b="1">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900">
                          <a:latin typeface="Encode Sans Semi Condensed"/>
                          <a:ea typeface="Encode Sans Semi Condensed"/>
                          <a:cs typeface="Encode Sans Semi Condensed"/>
                          <a:sym typeface="Encode Sans Semi Condensed"/>
                        </a:rPr>
                        <a:t>Name of the Product</a:t>
                      </a:r>
                      <a:endParaRPr sz="9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3"/>
                  </a:ext>
                </a:extLst>
              </a:tr>
              <a:tr h="297950">
                <a:tc>
                  <a:txBody>
                    <a:bodyPr/>
                    <a:lstStyle/>
                    <a:p>
                      <a:pPr marL="0" lvl="0" indent="0" algn="l" rtl="0">
                        <a:spcBef>
                          <a:spcPts val="0"/>
                        </a:spcBef>
                        <a:spcAft>
                          <a:spcPts val="0"/>
                        </a:spcAft>
                        <a:buNone/>
                      </a:pPr>
                      <a:r>
                        <a:rPr lang="en-GB" sz="900" b="1">
                          <a:latin typeface="Encode Sans Semi Condensed"/>
                          <a:ea typeface="Encode Sans Semi Condensed"/>
                          <a:cs typeface="Encode Sans Semi Condensed"/>
                          <a:sym typeface="Encode Sans Semi Condensed"/>
                        </a:rPr>
                        <a:t>Quota</a:t>
                      </a:r>
                      <a:endParaRPr sz="900" b="1">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900">
                          <a:latin typeface="Encode Sans Semi Condensed"/>
                          <a:ea typeface="Encode Sans Semi Condensed"/>
                          <a:cs typeface="Encode Sans Semi Condensed"/>
                          <a:sym typeface="Encode Sans Semi Condensed"/>
                        </a:rPr>
                        <a:t>The quantities of each product (item) per transaction</a:t>
                      </a:r>
                      <a:endParaRPr sz="9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4"/>
                  </a:ext>
                </a:extLst>
              </a:tr>
              <a:tr h="297950">
                <a:tc>
                  <a:txBody>
                    <a:bodyPr/>
                    <a:lstStyle/>
                    <a:p>
                      <a:pPr marL="0" lvl="0" indent="0" algn="l" rtl="0">
                        <a:spcBef>
                          <a:spcPts val="0"/>
                        </a:spcBef>
                        <a:spcAft>
                          <a:spcPts val="0"/>
                        </a:spcAft>
                        <a:buNone/>
                      </a:pPr>
                      <a:r>
                        <a:rPr lang="en-GB" sz="900" b="1">
                          <a:latin typeface="Encode Sans Semi Condensed"/>
                          <a:ea typeface="Encode Sans Semi Condensed"/>
                          <a:cs typeface="Encode Sans Semi Condensed"/>
                          <a:sym typeface="Encode Sans Semi Condensed"/>
                        </a:rPr>
                        <a:t>BillDate</a:t>
                      </a:r>
                      <a:endParaRPr sz="900" b="1">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900">
                          <a:latin typeface="Encode Sans Semi Condensed"/>
                          <a:ea typeface="Encode Sans Semi Condensed"/>
                          <a:cs typeface="Encode Sans Semi Condensed"/>
                          <a:sym typeface="Encode Sans Semi Condensed"/>
                        </a:rPr>
                        <a:t>Billing Date of transaction</a:t>
                      </a:r>
                      <a:endParaRPr sz="9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5"/>
                  </a:ext>
                </a:extLst>
              </a:tr>
              <a:tr h="297950">
                <a:tc>
                  <a:txBody>
                    <a:bodyPr/>
                    <a:lstStyle/>
                    <a:p>
                      <a:pPr marL="0" lvl="0" indent="0" algn="l" rtl="0">
                        <a:spcBef>
                          <a:spcPts val="0"/>
                        </a:spcBef>
                        <a:spcAft>
                          <a:spcPts val="0"/>
                        </a:spcAft>
                        <a:buNone/>
                      </a:pPr>
                      <a:r>
                        <a:rPr lang="en-GB" sz="900" b="1">
                          <a:latin typeface="Encode Sans Semi Condensed"/>
                          <a:ea typeface="Encode Sans Semi Condensed"/>
                          <a:cs typeface="Encode Sans Semi Condensed"/>
                          <a:sym typeface="Encode Sans Semi Condensed"/>
                        </a:rPr>
                        <a:t>Amount</a:t>
                      </a:r>
                      <a:endParaRPr sz="900" b="1">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900">
                          <a:latin typeface="Encode Sans Semi Condensed"/>
                          <a:ea typeface="Encode Sans Semi Condensed"/>
                          <a:cs typeface="Encode Sans Semi Condensed"/>
                          <a:sym typeface="Encode Sans Semi Condensed"/>
                        </a:rPr>
                        <a:t>Product price per unit</a:t>
                      </a:r>
                      <a:endParaRPr sz="9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6"/>
                  </a:ext>
                </a:extLst>
              </a:tr>
              <a:tr h="297950">
                <a:tc>
                  <a:txBody>
                    <a:bodyPr/>
                    <a:lstStyle/>
                    <a:p>
                      <a:pPr marL="0" lvl="0" indent="0" algn="l" rtl="0">
                        <a:spcBef>
                          <a:spcPts val="0"/>
                        </a:spcBef>
                        <a:spcAft>
                          <a:spcPts val="0"/>
                        </a:spcAft>
                        <a:buNone/>
                      </a:pPr>
                      <a:r>
                        <a:rPr lang="en-GB" sz="900" b="1">
                          <a:latin typeface="Encode Sans Semi Condensed"/>
                          <a:ea typeface="Encode Sans Semi Condensed"/>
                          <a:cs typeface="Encode Sans Semi Condensed"/>
                          <a:sym typeface="Encode Sans Semi Condensed"/>
                        </a:rPr>
                        <a:t>CustomerID</a:t>
                      </a:r>
                      <a:endParaRPr sz="900" b="1">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900">
                          <a:latin typeface="Encode Sans Semi Condensed"/>
                          <a:ea typeface="Encode Sans Semi Condensed"/>
                          <a:cs typeface="Encode Sans Semi Condensed"/>
                          <a:sym typeface="Encode Sans Semi Condensed"/>
                        </a:rPr>
                        <a:t>A 5 digit unique number assigned to each customer</a:t>
                      </a:r>
                      <a:endParaRPr sz="9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7"/>
                  </a:ext>
                </a:extLst>
              </a:tr>
              <a:tr h="297950">
                <a:tc>
                  <a:txBody>
                    <a:bodyPr/>
                    <a:lstStyle/>
                    <a:p>
                      <a:pPr marL="0" lvl="0" indent="0" algn="l" rtl="0">
                        <a:spcBef>
                          <a:spcPts val="0"/>
                        </a:spcBef>
                        <a:spcAft>
                          <a:spcPts val="0"/>
                        </a:spcAft>
                        <a:buNone/>
                      </a:pPr>
                      <a:r>
                        <a:rPr lang="en-GB" sz="900" b="1">
                          <a:latin typeface="Encode Sans Semi Condensed"/>
                          <a:ea typeface="Encode Sans Semi Condensed"/>
                          <a:cs typeface="Encode Sans Semi Condensed"/>
                          <a:sym typeface="Encode Sans Semi Condensed"/>
                        </a:rPr>
                        <a:t>Country</a:t>
                      </a:r>
                      <a:endParaRPr sz="900" b="1">
                        <a:latin typeface="Encode Sans Semi Condensed"/>
                        <a:ea typeface="Encode Sans Semi Condensed"/>
                        <a:cs typeface="Encode Sans Semi Condensed"/>
                        <a:sym typeface="Encode Sans Semi Condensed"/>
                      </a:endParaRPr>
                    </a:p>
                  </a:txBody>
                  <a:tcPr marL="91425" marR="91425" marT="91425" marB="91425"/>
                </a:tc>
                <a:tc>
                  <a:txBody>
                    <a:bodyPr/>
                    <a:lstStyle/>
                    <a:p>
                      <a:pPr marL="0" lvl="0" indent="0" algn="l" rtl="0">
                        <a:spcBef>
                          <a:spcPts val="0"/>
                        </a:spcBef>
                        <a:spcAft>
                          <a:spcPts val="0"/>
                        </a:spcAft>
                        <a:buNone/>
                      </a:pPr>
                      <a:r>
                        <a:rPr lang="en-GB" sz="900">
                          <a:latin typeface="Encode Sans Semi Condensed"/>
                          <a:ea typeface="Encode Sans Semi Condensed"/>
                          <a:cs typeface="Encode Sans Semi Condensed"/>
                          <a:sym typeface="Encode Sans Semi Condensed"/>
                        </a:rPr>
                        <a:t>The name of the country where each customer resides</a:t>
                      </a:r>
                      <a:endParaRPr sz="900">
                        <a:latin typeface="Encode Sans Semi Condensed"/>
                        <a:ea typeface="Encode Sans Semi Condensed"/>
                        <a:cs typeface="Encode Sans Semi Condensed"/>
                        <a:sym typeface="Encode Sans Semi Condensed"/>
                      </a:endParaRPr>
                    </a:p>
                  </a:txBody>
                  <a:tcPr marL="91425" marR="91425" marT="91425" marB="91425"/>
                </a:tc>
                <a:extLst>
                  <a:ext uri="{0D108BD9-81ED-4DB2-BD59-A6C34878D82A}">
                    <a16:rowId xmlns:a16="http://schemas.microsoft.com/office/drawing/2014/main" val="10008"/>
                  </a:ext>
                </a:extLst>
              </a:tr>
            </a:tbl>
          </a:graphicData>
        </a:graphic>
      </p:graphicFrame>
      <p:sp>
        <p:nvSpPr>
          <p:cNvPr id="258" name="Google Shape;258;p40"/>
          <p:cNvSpPr txBox="1"/>
          <p:nvPr/>
        </p:nvSpPr>
        <p:spPr>
          <a:xfrm>
            <a:off x="119875" y="4336775"/>
            <a:ext cx="25122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900" b="1" i="1">
                <a:solidFill>
                  <a:schemeClr val="lt1"/>
                </a:solidFill>
                <a:latin typeface="Encode Sans Semi Condensed"/>
                <a:ea typeface="Encode Sans Semi Condensed"/>
                <a:cs typeface="Encode Sans Semi Condensed"/>
                <a:sym typeface="Encode Sans Semi Condensed"/>
              </a:rPr>
              <a:t>Online Retail Data Set : </a:t>
            </a:r>
            <a:r>
              <a:rPr lang="en-GB" sz="900">
                <a:solidFill>
                  <a:schemeClr val="lt1"/>
                </a:solidFill>
                <a:latin typeface="Encode Sans Semi Condensed"/>
                <a:ea typeface="Encode Sans Semi Condensed"/>
                <a:cs typeface="Encode Sans Semi Condensed"/>
                <a:sym typeface="Encode Sans Semi Condensed"/>
              </a:rPr>
              <a:t>https://www.kaggle.com/coldperformer/customer-segmentation-using-rfm-k-means/data?select=RetailDataIII.csv</a:t>
            </a:r>
            <a:endParaRPr sz="900">
              <a:solidFill>
                <a:schemeClr val="lt1"/>
              </a:solidFill>
              <a:latin typeface="Encode Sans Semi Condensed"/>
              <a:ea typeface="Encode Sans Semi Condensed"/>
              <a:cs typeface="Encode Sans Semi Condensed"/>
              <a:sym typeface="Encode Sans Semi Condensed"/>
            </a:endParaRPr>
          </a:p>
        </p:txBody>
      </p:sp>
      <p:sp>
        <p:nvSpPr>
          <p:cNvPr id="259" name="Google Shape;259;p40"/>
          <p:cNvSpPr txBox="1"/>
          <p:nvPr/>
        </p:nvSpPr>
        <p:spPr>
          <a:xfrm>
            <a:off x="3302925" y="3952775"/>
            <a:ext cx="54375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a:latin typeface="Encode Sans Semi Condensed"/>
                <a:ea typeface="Encode Sans Semi Condensed"/>
                <a:cs typeface="Encode Sans Semi Condensed"/>
                <a:sym typeface="Encode Sans Semi Condensed"/>
              </a:rPr>
              <a:t>This is a transnational data set which contains all the transactions occurring between 01/12/2017 and 09/12/2019 for a UK-based and registered non-store online retail. The company mainly sells unique all-occasion gifts. Many customers of the company are wholesalers.</a:t>
            </a:r>
            <a:endParaRPr sz="1000">
              <a:latin typeface="Encode Sans Semi Condensed"/>
              <a:ea typeface="Encode Sans Semi Condensed"/>
              <a:cs typeface="Encode Sans Semi Condensed"/>
              <a:sym typeface="Encode Sans Semi Condensed"/>
            </a:endParaRPr>
          </a:p>
        </p:txBody>
      </p:sp>
      <p:sp>
        <p:nvSpPr>
          <p:cNvPr id="260" name="Google Shape;260;p4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1"/>
          <p:cNvSpPr txBox="1">
            <a:spLocks noGrp="1"/>
          </p:cNvSpPr>
          <p:nvPr>
            <p:ph type="title" idx="4294967295"/>
          </p:nvPr>
        </p:nvSpPr>
        <p:spPr>
          <a:xfrm flipH="1">
            <a:off x="0" y="2012850"/>
            <a:ext cx="2893500" cy="111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01</a:t>
            </a:r>
            <a:endParaRPr/>
          </a:p>
        </p:txBody>
      </p:sp>
      <p:sp>
        <p:nvSpPr>
          <p:cNvPr id="266" name="Google Shape;266;p41"/>
          <p:cNvSpPr txBox="1">
            <a:spLocks noGrp="1"/>
          </p:cNvSpPr>
          <p:nvPr>
            <p:ph type="title"/>
          </p:nvPr>
        </p:nvSpPr>
        <p:spPr>
          <a:xfrm>
            <a:off x="633875" y="1712250"/>
            <a:ext cx="19983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Goal</a:t>
            </a:r>
            <a:endParaRPr/>
          </a:p>
        </p:txBody>
      </p:sp>
      <p:sp>
        <p:nvSpPr>
          <p:cNvPr id="267" name="Google Shape;267;p41"/>
          <p:cNvSpPr txBox="1"/>
          <p:nvPr/>
        </p:nvSpPr>
        <p:spPr>
          <a:xfrm>
            <a:off x="3443525" y="2119350"/>
            <a:ext cx="5154300" cy="9234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2"/>
              </a:buClr>
              <a:buSzPts val="1600"/>
              <a:buFont typeface="Encode Sans Semi Condensed"/>
              <a:buChar char="●"/>
            </a:pPr>
            <a:r>
              <a:rPr lang="en-GB" sz="1600" b="1">
                <a:solidFill>
                  <a:schemeClr val="dk2"/>
                </a:solidFill>
                <a:latin typeface="Encode Sans Semi Condensed"/>
                <a:ea typeface="Encode Sans Semi Condensed"/>
                <a:cs typeface="Encode Sans Semi Condensed"/>
                <a:sym typeface="Encode Sans Semi Condensed"/>
              </a:rPr>
              <a:t>Identify and group customer segments using Recency, Frequency and Monetary Value (RFM) analysis with K-means clustering</a:t>
            </a:r>
            <a:endParaRPr sz="1600" b="1">
              <a:solidFill>
                <a:schemeClr val="dk2"/>
              </a:solidFill>
              <a:latin typeface="Encode Sans Semi Condensed"/>
              <a:ea typeface="Encode Sans Semi Condensed"/>
              <a:cs typeface="Encode Sans Semi Condensed"/>
              <a:sym typeface="Encode Sans Semi Condensed"/>
            </a:endParaRPr>
          </a:p>
        </p:txBody>
      </p:sp>
      <p:grpSp>
        <p:nvGrpSpPr>
          <p:cNvPr id="268" name="Google Shape;268;p41"/>
          <p:cNvGrpSpPr/>
          <p:nvPr/>
        </p:nvGrpSpPr>
        <p:grpSpPr>
          <a:xfrm>
            <a:off x="1627838" y="4622727"/>
            <a:ext cx="1072055" cy="455665"/>
            <a:chOff x="3913765" y="3641905"/>
            <a:chExt cx="1522805" cy="750560"/>
          </a:xfrm>
        </p:grpSpPr>
        <p:grpSp>
          <p:nvGrpSpPr>
            <p:cNvPr id="269" name="Google Shape;269;p41"/>
            <p:cNvGrpSpPr/>
            <p:nvPr/>
          </p:nvGrpSpPr>
          <p:grpSpPr>
            <a:xfrm>
              <a:off x="3913765" y="3997002"/>
              <a:ext cx="1522805" cy="395463"/>
              <a:chOff x="3913765" y="3997002"/>
              <a:chExt cx="1522805" cy="395463"/>
            </a:xfrm>
          </p:grpSpPr>
          <p:grpSp>
            <p:nvGrpSpPr>
              <p:cNvPr id="270" name="Google Shape;270;p41"/>
              <p:cNvGrpSpPr/>
              <p:nvPr/>
            </p:nvGrpSpPr>
            <p:grpSpPr>
              <a:xfrm>
                <a:off x="3913765" y="4138659"/>
                <a:ext cx="507602" cy="253806"/>
                <a:chOff x="3913765" y="4138659"/>
                <a:chExt cx="507602" cy="253806"/>
              </a:xfrm>
            </p:grpSpPr>
            <p:sp>
              <p:nvSpPr>
                <p:cNvPr id="271" name="Google Shape;271;p4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grpSp>
          <p:grpSp>
            <p:nvGrpSpPr>
              <p:cNvPr id="273" name="Google Shape;273;p41"/>
              <p:cNvGrpSpPr/>
              <p:nvPr/>
            </p:nvGrpSpPr>
            <p:grpSpPr>
              <a:xfrm>
                <a:off x="4421361" y="3997002"/>
                <a:ext cx="507618" cy="395463"/>
                <a:chOff x="4421361" y="3997002"/>
                <a:chExt cx="507618" cy="395463"/>
              </a:xfrm>
            </p:grpSpPr>
            <p:sp>
              <p:nvSpPr>
                <p:cNvPr id="274" name="Google Shape;274;p4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41"/>
              <p:cNvGrpSpPr/>
              <p:nvPr/>
            </p:nvGrpSpPr>
            <p:grpSpPr>
              <a:xfrm>
                <a:off x="4928973" y="4189418"/>
                <a:ext cx="507596" cy="203047"/>
                <a:chOff x="4928973" y="4189418"/>
                <a:chExt cx="507596" cy="203047"/>
              </a:xfrm>
            </p:grpSpPr>
            <p:sp>
              <p:nvSpPr>
                <p:cNvPr id="277" name="Google Shape;277;p4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 name="Google Shape;279;p41"/>
            <p:cNvGrpSpPr/>
            <p:nvPr/>
          </p:nvGrpSpPr>
          <p:grpSpPr>
            <a:xfrm>
              <a:off x="4482186" y="3641905"/>
              <a:ext cx="397605" cy="349784"/>
              <a:chOff x="2906375" y="1159725"/>
              <a:chExt cx="1860575" cy="1636800"/>
            </a:xfrm>
          </p:grpSpPr>
          <p:sp>
            <p:nvSpPr>
              <p:cNvPr id="280" name="Google Shape;280;p4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4" name="Google Shape;284;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2"/>
          <p:cNvSpPr txBox="1">
            <a:spLocks noGrp="1"/>
          </p:cNvSpPr>
          <p:nvPr>
            <p:ph type="title" idx="4294967295"/>
          </p:nvPr>
        </p:nvSpPr>
        <p:spPr>
          <a:xfrm flipH="1">
            <a:off x="0" y="2012850"/>
            <a:ext cx="2893500" cy="111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01</a:t>
            </a:r>
            <a:endParaRPr/>
          </a:p>
        </p:txBody>
      </p:sp>
      <p:sp>
        <p:nvSpPr>
          <p:cNvPr id="290" name="Google Shape;290;p42"/>
          <p:cNvSpPr txBox="1">
            <a:spLocks noGrp="1"/>
          </p:cNvSpPr>
          <p:nvPr>
            <p:ph type="title"/>
          </p:nvPr>
        </p:nvSpPr>
        <p:spPr>
          <a:xfrm>
            <a:off x="633875" y="1712250"/>
            <a:ext cx="19983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Process</a:t>
            </a:r>
            <a:endParaRPr/>
          </a:p>
        </p:txBody>
      </p:sp>
      <p:grpSp>
        <p:nvGrpSpPr>
          <p:cNvPr id="291" name="Google Shape;291;p42"/>
          <p:cNvGrpSpPr/>
          <p:nvPr/>
        </p:nvGrpSpPr>
        <p:grpSpPr>
          <a:xfrm rot="2784310">
            <a:off x="3573807" y="-169410"/>
            <a:ext cx="2007690" cy="2107400"/>
            <a:chOff x="284959" y="1318143"/>
            <a:chExt cx="2460300" cy="2460300"/>
          </a:xfrm>
        </p:grpSpPr>
        <p:sp>
          <p:nvSpPr>
            <p:cNvPr id="292" name="Google Shape;292;p42"/>
            <p:cNvSpPr/>
            <p:nvPr/>
          </p:nvSpPr>
          <p:spPr>
            <a:xfrm rot="2700000">
              <a:off x="1270309" y="1053398"/>
              <a:ext cx="489601" cy="2989789"/>
            </a:xfrm>
            <a:prstGeom prst="roundRect">
              <a:avLst>
                <a:gd name="adj" fmla="val 50000"/>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2"/>
            <p:cNvSpPr/>
            <p:nvPr/>
          </p:nvSpPr>
          <p:spPr>
            <a:xfrm rot="-2700000">
              <a:off x="472988" y="3255432"/>
              <a:ext cx="326259" cy="326259"/>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GB" sz="900" b="1">
                  <a:solidFill>
                    <a:srgbClr val="2F2F2F"/>
                  </a:solidFill>
                  <a:latin typeface="Roboto"/>
                  <a:ea typeface="Roboto"/>
                  <a:cs typeface="Roboto"/>
                  <a:sym typeface="Roboto"/>
                </a:rPr>
                <a:t>1</a:t>
              </a:r>
              <a:endParaRPr sz="900" b="1">
                <a:solidFill>
                  <a:srgbClr val="2F2F2F"/>
                </a:solidFill>
                <a:latin typeface="Roboto"/>
                <a:ea typeface="Roboto"/>
                <a:cs typeface="Roboto"/>
                <a:sym typeface="Roboto"/>
              </a:endParaRPr>
            </a:p>
          </p:txBody>
        </p:sp>
        <p:sp>
          <p:nvSpPr>
            <p:cNvPr id="294" name="Google Shape;294;p42"/>
            <p:cNvSpPr txBox="1"/>
            <p:nvPr/>
          </p:nvSpPr>
          <p:spPr>
            <a:xfrm rot="-2700000">
              <a:off x="414317" y="2300549"/>
              <a:ext cx="2368666" cy="342805"/>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100" b="1">
                  <a:solidFill>
                    <a:srgbClr val="FFFFFF"/>
                  </a:solidFill>
                  <a:latin typeface="Roboto"/>
                  <a:ea typeface="Roboto"/>
                  <a:cs typeface="Roboto"/>
                  <a:sym typeface="Roboto"/>
                </a:rPr>
                <a:t>Data Cleaning</a:t>
              </a:r>
              <a:endParaRPr sz="1100" b="1">
                <a:solidFill>
                  <a:srgbClr val="FFFFFF"/>
                </a:solidFill>
                <a:latin typeface="Roboto"/>
                <a:ea typeface="Roboto"/>
                <a:cs typeface="Roboto"/>
                <a:sym typeface="Roboto"/>
              </a:endParaRPr>
            </a:p>
          </p:txBody>
        </p:sp>
      </p:grpSp>
      <p:grpSp>
        <p:nvGrpSpPr>
          <p:cNvPr id="295" name="Google Shape;295;p42"/>
          <p:cNvGrpSpPr/>
          <p:nvPr/>
        </p:nvGrpSpPr>
        <p:grpSpPr>
          <a:xfrm rot="2784310">
            <a:off x="4031007" y="516390"/>
            <a:ext cx="2007690" cy="2107400"/>
            <a:chOff x="284959" y="1318143"/>
            <a:chExt cx="2460300" cy="2460300"/>
          </a:xfrm>
        </p:grpSpPr>
        <p:sp>
          <p:nvSpPr>
            <p:cNvPr id="296" name="Google Shape;296;p42"/>
            <p:cNvSpPr/>
            <p:nvPr/>
          </p:nvSpPr>
          <p:spPr>
            <a:xfrm rot="2700000">
              <a:off x="1270309" y="1053398"/>
              <a:ext cx="489601" cy="2989789"/>
            </a:xfrm>
            <a:prstGeom prst="roundRect">
              <a:avLst>
                <a:gd name="adj" fmla="val 50000"/>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2"/>
            <p:cNvSpPr/>
            <p:nvPr/>
          </p:nvSpPr>
          <p:spPr>
            <a:xfrm rot="-2700000">
              <a:off x="472988" y="3255432"/>
              <a:ext cx="326259" cy="326259"/>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GB" sz="900" b="1">
                  <a:solidFill>
                    <a:srgbClr val="2F2F2F"/>
                  </a:solidFill>
                  <a:latin typeface="Roboto"/>
                  <a:ea typeface="Roboto"/>
                  <a:cs typeface="Roboto"/>
                  <a:sym typeface="Roboto"/>
                </a:rPr>
                <a:t>2</a:t>
              </a:r>
              <a:endParaRPr sz="900" b="1">
                <a:solidFill>
                  <a:srgbClr val="2F2F2F"/>
                </a:solidFill>
                <a:latin typeface="Roboto"/>
                <a:ea typeface="Roboto"/>
                <a:cs typeface="Roboto"/>
                <a:sym typeface="Roboto"/>
              </a:endParaRPr>
            </a:p>
          </p:txBody>
        </p:sp>
        <p:sp>
          <p:nvSpPr>
            <p:cNvPr id="298" name="Google Shape;298;p42"/>
            <p:cNvSpPr txBox="1"/>
            <p:nvPr/>
          </p:nvSpPr>
          <p:spPr>
            <a:xfrm rot="-2700000">
              <a:off x="414317" y="2300549"/>
              <a:ext cx="2368666" cy="342805"/>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100" b="1">
                  <a:solidFill>
                    <a:srgbClr val="FFFFFF"/>
                  </a:solidFill>
                  <a:latin typeface="Roboto"/>
                  <a:ea typeface="Roboto"/>
                  <a:cs typeface="Roboto"/>
                  <a:sym typeface="Roboto"/>
                </a:rPr>
                <a:t>Exploratory Data Analysis (EDA)</a:t>
              </a:r>
              <a:endParaRPr sz="1100" b="1">
                <a:solidFill>
                  <a:srgbClr val="FFFFFF"/>
                </a:solidFill>
                <a:latin typeface="Roboto"/>
                <a:ea typeface="Roboto"/>
                <a:cs typeface="Roboto"/>
                <a:sym typeface="Roboto"/>
              </a:endParaRPr>
            </a:p>
          </p:txBody>
        </p:sp>
      </p:grpSp>
      <p:grpSp>
        <p:nvGrpSpPr>
          <p:cNvPr id="299" name="Google Shape;299;p42"/>
          <p:cNvGrpSpPr/>
          <p:nvPr/>
        </p:nvGrpSpPr>
        <p:grpSpPr>
          <a:xfrm rot="2784310">
            <a:off x="4640607" y="1202190"/>
            <a:ext cx="2007690" cy="2107400"/>
            <a:chOff x="284959" y="1318143"/>
            <a:chExt cx="2460300" cy="2460300"/>
          </a:xfrm>
        </p:grpSpPr>
        <p:sp>
          <p:nvSpPr>
            <p:cNvPr id="300" name="Google Shape;300;p42"/>
            <p:cNvSpPr/>
            <p:nvPr/>
          </p:nvSpPr>
          <p:spPr>
            <a:xfrm rot="2700000">
              <a:off x="1270309" y="1053398"/>
              <a:ext cx="489601" cy="2989789"/>
            </a:xfrm>
            <a:prstGeom prst="roundRect">
              <a:avLst>
                <a:gd name="adj" fmla="val 50000"/>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2"/>
            <p:cNvSpPr/>
            <p:nvPr/>
          </p:nvSpPr>
          <p:spPr>
            <a:xfrm rot="-2700000">
              <a:off x="472988" y="3255432"/>
              <a:ext cx="326259" cy="326259"/>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GB" sz="900" b="1">
                  <a:solidFill>
                    <a:srgbClr val="2F2F2F"/>
                  </a:solidFill>
                  <a:latin typeface="Roboto"/>
                  <a:ea typeface="Roboto"/>
                  <a:cs typeface="Roboto"/>
                  <a:sym typeface="Roboto"/>
                </a:rPr>
                <a:t>3</a:t>
              </a:r>
              <a:endParaRPr sz="900" b="1">
                <a:solidFill>
                  <a:srgbClr val="2F2F2F"/>
                </a:solidFill>
                <a:latin typeface="Roboto"/>
                <a:ea typeface="Roboto"/>
                <a:cs typeface="Roboto"/>
                <a:sym typeface="Roboto"/>
              </a:endParaRPr>
            </a:p>
          </p:txBody>
        </p:sp>
        <p:sp>
          <p:nvSpPr>
            <p:cNvPr id="302" name="Google Shape;302;p42"/>
            <p:cNvSpPr txBox="1"/>
            <p:nvPr/>
          </p:nvSpPr>
          <p:spPr>
            <a:xfrm rot="-2700000">
              <a:off x="414317" y="2300549"/>
              <a:ext cx="2368666" cy="342805"/>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100" b="1">
                  <a:solidFill>
                    <a:srgbClr val="FFFFFF"/>
                  </a:solidFill>
                  <a:latin typeface="Roboto"/>
                  <a:ea typeface="Roboto"/>
                  <a:cs typeface="Roboto"/>
                  <a:sym typeface="Roboto"/>
                </a:rPr>
                <a:t>Cohort Analysis</a:t>
              </a:r>
              <a:endParaRPr sz="1100" b="1">
                <a:solidFill>
                  <a:srgbClr val="FFFFFF"/>
                </a:solidFill>
                <a:latin typeface="Roboto"/>
                <a:ea typeface="Roboto"/>
                <a:cs typeface="Roboto"/>
                <a:sym typeface="Roboto"/>
              </a:endParaRPr>
            </a:p>
          </p:txBody>
        </p:sp>
      </p:grpSp>
      <p:grpSp>
        <p:nvGrpSpPr>
          <p:cNvPr id="303" name="Google Shape;303;p42"/>
          <p:cNvGrpSpPr/>
          <p:nvPr/>
        </p:nvGrpSpPr>
        <p:grpSpPr>
          <a:xfrm rot="2784310">
            <a:off x="5250207" y="1887990"/>
            <a:ext cx="2007690" cy="2107400"/>
            <a:chOff x="284959" y="1318143"/>
            <a:chExt cx="2460300" cy="2460300"/>
          </a:xfrm>
        </p:grpSpPr>
        <p:sp>
          <p:nvSpPr>
            <p:cNvPr id="304" name="Google Shape;304;p42"/>
            <p:cNvSpPr/>
            <p:nvPr/>
          </p:nvSpPr>
          <p:spPr>
            <a:xfrm rot="2700000">
              <a:off x="1270309" y="1053398"/>
              <a:ext cx="489601" cy="2989789"/>
            </a:xfrm>
            <a:prstGeom prst="roundRect">
              <a:avLst>
                <a:gd name="adj" fmla="val 50000"/>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2"/>
            <p:cNvSpPr/>
            <p:nvPr/>
          </p:nvSpPr>
          <p:spPr>
            <a:xfrm rot="-2700000">
              <a:off x="472988" y="3255432"/>
              <a:ext cx="326259" cy="326259"/>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GB" sz="900" b="1">
                  <a:solidFill>
                    <a:srgbClr val="2F2F2F"/>
                  </a:solidFill>
                  <a:latin typeface="Roboto"/>
                  <a:ea typeface="Roboto"/>
                  <a:cs typeface="Roboto"/>
                  <a:sym typeface="Roboto"/>
                </a:rPr>
                <a:t>4</a:t>
              </a:r>
              <a:endParaRPr sz="900" b="1">
                <a:solidFill>
                  <a:srgbClr val="2F2F2F"/>
                </a:solidFill>
                <a:latin typeface="Roboto"/>
                <a:ea typeface="Roboto"/>
                <a:cs typeface="Roboto"/>
                <a:sym typeface="Roboto"/>
              </a:endParaRPr>
            </a:p>
          </p:txBody>
        </p:sp>
        <p:sp>
          <p:nvSpPr>
            <p:cNvPr id="306" name="Google Shape;306;p42"/>
            <p:cNvSpPr txBox="1"/>
            <p:nvPr/>
          </p:nvSpPr>
          <p:spPr>
            <a:xfrm rot="-2700000">
              <a:off x="414317" y="2300549"/>
              <a:ext cx="2368666" cy="342805"/>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100" b="1">
                  <a:solidFill>
                    <a:srgbClr val="FFFFFF"/>
                  </a:solidFill>
                  <a:latin typeface="Roboto"/>
                  <a:ea typeface="Roboto"/>
                  <a:cs typeface="Roboto"/>
                  <a:sym typeface="Roboto"/>
                </a:rPr>
                <a:t>Recency, Frequency &amp; Monetary (RFM)</a:t>
              </a:r>
              <a:endParaRPr sz="1100" b="1">
                <a:solidFill>
                  <a:srgbClr val="FFFFFF"/>
                </a:solidFill>
                <a:latin typeface="Roboto"/>
                <a:ea typeface="Roboto"/>
                <a:cs typeface="Roboto"/>
                <a:sym typeface="Roboto"/>
              </a:endParaRPr>
            </a:p>
          </p:txBody>
        </p:sp>
      </p:grpSp>
      <p:grpSp>
        <p:nvGrpSpPr>
          <p:cNvPr id="307" name="Google Shape;307;p42"/>
          <p:cNvGrpSpPr/>
          <p:nvPr/>
        </p:nvGrpSpPr>
        <p:grpSpPr>
          <a:xfrm rot="2784310">
            <a:off x="5783607" y="2573790"/>
            <a:ext cx="2007690" cy="2107400"/>
            <a:chOff x="284959" y="1318143"/>
            <a:chExt cx="2460300" cy="2460300"/>
          </a:xfrm>
        </p:grpSpPr>
        <p:sp>
          <p:nvSpPr>
            <p:cNvPr id="308" name="Google Shape;308;p42"/>
            <p:cNvSpPr/>
            <p:nvPr/>
          </p:nvSpPr>
          <p:spPr>
            <a:xfrm rot="2700000">
              <a:off x="1270309" y="1053398"/>
              <a:ext cx="489601" cy="2989789"/>
            </a:xfrm>
            <a:prstGeom prst="roundRect">
              <a:avLst>
                <a:gd name="adj" fmla="val 50000"/>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2"/>
            <p:cNvSpPr/>
            <p:nvPr/>
          </p:nvSpPr>
          <p:spPr>
            <a:xfrm rot="-2700000">
              <a:off x="472988" y="3255432"/>
              <a:ext cx="326259" cy="326259"/>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GB" sz="900" b="1">
                  <a:solidFill>
                    <a:srgbClr val="2F2F2F"/>
                  </a:solidFill>
                  <a:latin typeface="Roboto"/>
                  <a:ea typeface="Roboto"/>
                  <a:cs typeface="Roboto"/>
                  <a:sym typeface="Roboto"/>
                </a:rPr>
                <a:t>5</a:t>
              </a:r>
              <a:endParaRPr sz="900" b="1">
                <a:solidFill>
                  <a:srgbClr val="2F2F2F"/>
                </a:solidFill>
                <a:latin typeface="Roboto"/>
                <a:ea typeface="Roboto"/>
                <a:cs typeface="Roboto"/>
                <a:sym typeface="Roboto"/>
              </a:endParaRPr>
            </a:p>
          </p:txBody>
        </p:sp>
        <p:sp>
          <p:nvSpPr>
            <p:cNvPr id="310" name="Google Shape;310;p42"/>
            <p:cNvSpPr txBox="1"/>
            <p:nvPr/>
          </p:nvSpPr>
          <p:spPr>
            <a:xfrm rot="-2700000">
              <a:off x="414317" y="2300549"/>
              <a:ext cx="2368666" cy="342805"/>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100" b="1">
                  <a:solidFill>
                    <a:srgbClr val="FFFFFF"/>
                  </a:solidFill>
                  <a:latin typeface="Roboto"/>
                  <a:ea typeface="Roboto"/>
                  <a:cs typeface="Roboto"/>
                  <a:sym typeface="Roboto"/>
                </a:rPr>
                <a:t>K-means Clustering</a:t>
              </a:r>
              <a:endParaRPr sz="1100" b="1">
                <a:solidFill>
                  <a:srgbClr val="FFFFFF"/>
                </a:solidFill>
                <a:latin typeface="Roboto"/>
                <a:ea typeface="Roboto"/>
                <a:cs typeface="Roboto"/>
                <a:sym typeface="Roboto"/>
              </a:endParaRPr>
            </a:p>
          </p:txBody>
        </p:sp>
      </p:grpSp>
      <p:grpSp>
        <p:nvGrpSpPr>
          <p:cNvPr id="311" name="Google Shape;311;p42"/>
          <p:cNvGrpSpPr/>
          <p:nvPr/>
        </p:nvGrpSpPr>
        <p:grpSpPr>
          <a:xfrm rot="2784310">
            <a:off x="6240807" y="3259590"/>
            <a:ext cx="2007690" cy="2107400"/>
            <a:chOff x="284959" y="1318143"/>
            <a:chExt cx="2460300" cy="2460300"/>
          </a:xfrm>
        </p:grpSpPr>
        <p:sp>
          <p:nvSpPr>
            <p:cNvPr id="312" name="Google Shape;312;p42"/>
            <p:cNvSpPr/>
            <p:nvPr/>
          </p:nvSpPr>
          <p:spPr>
            <a:xfrm rot="2700000">
              <a:off x="1270309" y="1053398"/>
              <a:ext cx="489601" cy="2989789"/>
            </a:xfrm>
            <a:prstGeom prst="roundRect">
              <a:avLst>
                <a:gd name="adj" fmla="val 50000"/>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2"/>
            <p:cNvSpPr/>
            <p:nvPr/>
          </p:nvSpPr>
          <p:spPr>
            <a:xfrm rot="-2700000">
              <a:off x="472988" y="3255432"/>
              <a:ext cx="326259" cy="326259"/>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GB" sz="900" b="1">
                  <a:solidFill>
                    <a:srgbClr val="2F2F2F"/>
                  </a:solidFill>
                  <a:latin typeface="Roboto"/>
                  <a:ea typeface="Roboto"/>
                  <a:cs typeface="Roboto"/>
                  <a:sym typeface="Roboto"/>
                </a:rPr>
                <a:t>6</a:t>
              </a:r>
              <a:endParaRPr sz="900" b="1">
                <a:solidFill>
                  <a:srgbClr val="2F2F2F"/>
                </a:solidFill>
                <a:latin typeface="Roboto"/>
                <a:ea typeface="Roboto"/>
                <a:cs typeface="Roboto"/>
                <a:sym typeface="Roboto"/>
              </a:endParaRPr>
            </a:p>
          </p:txBody>
        </p:sp>
        <p:sp>
          <p:nvSpPr>
            <p:cNvPr id="314" name="Google Shape;314;p42"/>
            <p:cNvSpPr txBox="1"/>
            <p:nvPr/>
          </p:nvSpPr>
          <p:spPr>
            <a:xfrm rot="-2700000">
              <a:off x="414317" y="2300549"/>
              <a:ext cx="2368666" cy="342805"/>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100" b="1">
                  <a:solidFill>
                    <a:srgbClr val="FFFFFF"/>
                  </a:solidFill>
                  <a:latin typeface="Roboto"/>
                  <a:ea typeface="Roboto"/>
                  <a:cs typeface="Roboto"/>
                  <a:sym typeface="Roboto"/>
                </a:rPr>
                <a:t>Conclusion / Recommendation</a:t>
              </a:r>
              <a:endParaRPr sz="1100" b="1">
                <a:solidFill>
                  <a:srgbClr val="FFFFFF"/>
                </a:solidFill>
                <a:latin typeface="Roboto"/>
                <a:ea typeface="Roboto"/>
                <a:cs typeface="Roboto"/>
                <a:sym typeface="Roboto"/>
              </a:endParaRPr>
            </a:p>
          </p:txBody>
        </p:sp>
      </p:grpSp>
      <p:grpSp>
        <p:nvGrpSpPr>
          <p:cNvPr id="315" name="Google Shape;315;p42"/>
          <p:cNvGrpSpPr/>
          <p:nvPr/>
        </p:nvGrpSpPr>
        <p:grpSpPr>
          <a:xfrm>
            <a:off x="2192465" y="4555034"/>
            <a:ext cx="505650" cy="504006"/>
            <a:chOff x="6039282" y="1042577"/>
            <a:chExt cx="734315" cy="731929"/>
          </a:xfrm>
        </p:grpSpPr>
        <p:sp>
          <p:nvSpPr>
            <p:cNvPr id="316" name="Google Shape;316;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 name="Google Shape;337;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3"/>
          <p:cNvSpPr txBox="1">
            <a:spLocks noGrp="1"/>
          </p:cNvSpPr>
          <p:nvPr>
            <p:ph type="title" idx="4294967295"/>
          </p:nvPr>
        </p:nvSpPr>
        <p:spPr>
          <a:xfrm flipH="1">
            <a:off x="0" y="2012850"/>
            <a:ext cx="2893500" cy="111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01</a:t>
            </a:r>
            <a:endParaRPr/>
          </a:p>
        </p:txBody>
      </p:sp>
      <p:sp>
        <p:nvSpPr>
          <p:cNvPr id="343" name="Google Shape;343;p43"/>
          <p:cNvSpPr txBox="1">
            <a:spLocks noGrp="1"/>
          </p:cNvSpPr>
          <p:nvPr>
            <p:ph type="title"/>
          </p:nvPr>
        </p:nvSpPr>
        <p:spPr>
          <a:xfrm>
            <a:off x="633875" y="1712250"/>
            <a:ext cx="19983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Data Cleaning</a:t>
            </a:r>
            <a:endParaRPr/>
          </a:p>
        </p:txBody>
      </p:sp>
      <p:grpSp>
        <p:nvGrpSpPr>
          <p:cNvPr id="344" name="Google Shape;344;p43"/>
          <p:cNvGrpSpPr/>
          <p:nvPr/>
        </p:nvGrpSpPr>
        <p:grpSpPr>
          <a:xfrm>
            <a:off x="3445335" y="911554"/>
            <a:ext cx="1296356" cy="1009468"/>
            <a:chOff x="238125" y="1617275"/>
            <a:chExt cx="1090750" cy="1327200"/>
          </a:xfrm>
        </p:grpSpPr>
        <p:sp>
          <p:nvSpPr>
            <p:cNvPr id="345" name="Google Shape;345;p4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Remove Duplicates</a:t>
              </a:r>
              <a:endParaRPr sz="1100"/>
            </a:p>
          </p:txBody>
        </p:sp>
      </p:grpSp>
      <p:grpSp>
        <p:nvGrpSpPr>
          <p:cNvPr id="348" name="Google Shape;348;p43"/>
          <p:cNvGrpSpPr/>
          <p:nvPr/>
        </p:nvGrpSpPr>
        <p:grpSpPr>
          <a:xfrm>
            <a:off x="5299443" y="911554"/>
            <a:ext cx="1296238" cy="1009468"/>
            <a:chOff x="1285250" y="1617275"/>
            <a:chExt cx="1090650" cy="1327200"/>
          </a:xfrm>
        </p:grpSpPr>
        <p:sp>
          <p:nvSpPr>
            <p:cNvPr id="349" name="Google Shape;349;p4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Missing Data</a:t>
              </a:r>
              <a:endParaRPr sz="1100"/>
            </a:p>
          </p:txBody>
        </p:sp>
        <p:sp>
          <p:nvSpPr>
            <p:cNvPr id="350" name="Google Shape;350;p4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43"/>
          <p:cNvGrpSpPr/>
          <p:nvPr/>
        </p:nvGrpSpPr>
        <p:grpSpPr>
          <a:xfrm>
            <a:off x="7153432" y="911554"/>
            <a:ext cx="1296386" cy="1009468"/>
            <a:chOff x="2332275" y="1617275"/>
            <a:chExt cx="1090775" cy="1327200"/>
          </a:xfrm>
        </p:grpSpPr>
        <p:sp>
          <p:nvSpPr>
            <p:cNvPr id="353" name="Google Shape;353;p4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Summary statistics</a:t>
              </a:r>
              <a:endParaRPr sz="1100"/>
            </a:p>
          </p:txBody>
        </p:sp>
        <p:sp>
          <p:nvSpPr>
            <p:cNvPr id="354" name="Google Shape;354;p4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43"/>
          <p:cNvSpPr txBox="1"/>
          <p:nvPr/>
        </p:nvSpPr>
        <p:spPr>
          <a:xfrm>
            <a:off x="3017200" y="2142500"/>
            <a:ext cx="1998300" cy="8004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SzPts val="1300"/>
              <a:buFont typeface="Encode Sans Semi Condensed"/>
              <a:buChar char="●"/>
            </a:pPr>
            <a:r>
              <a:rPr lang="en-GB" sz="1300">
                <a:latin typeface="Encode Sans Semi Condensed"/>
                <a:ea typeface="Encode Sans Semi Condensed"/>
                <a:cs typeface="Encode Sans Semi Condensed"/>
                <a:sym typeface="Encode Sans Semi Condensed"/>
              </a:rPr>
              <a:t>No. of duplicates: 34,337</a:t>
            </a:r>
            <a:endParaRPr sz="1300">
              <a:latin typeface="Encode Sans Semi Condensed"/>
              <a:ea typeface="Encode Sans Semi Condensed"/>
              <a:cs typeface="Encode Sans Semi Condensed"/>
              <a:sym typeface="Encode Sans Semi Condensed"/>
            </a:endParaRPr>
          </a:p>
          <a:p>
            <a:pPr marL="457200" lvl="0" indent="0" algn="l" rtl="0">
              <a:spcBef>
                <a:spcPts val="0"/>
              </a:spcBef>
              <a:spcAft>
                <a:spcPts val="0"/>
              </a:spcAft>
              <a:buNone/>
            </a:pPr>
            <a:endParaRPr>
              <a:latin typeface="Encode Sans Semi Condensed"/>
              <a:ea typeface="Encode Sans Semi Condensed"/>
              <a:cs typeface="Encode Sans Semi Condensed"/>
              <a:sym typeface="Encode Sans Semi Condensed"/>
            </a:endParaRPr>
          </a:p>
        </p:txBody>
      </p:sp>
      <p:sp>
        <p:nvSpPr>
          <p:cNvPr id="357" name="Google Shape;357;p43"/>
          <p:cNvSpPr txBox="1"/>
          <p:nvPr/>
        </p:nvSpPr>
        <p:spPr>
          <a:xfrm>
            <a:off x="5031500" y="2142500"/>
            <a:ext cx="2066400" cy="8004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SzPts val="1300"/>
              <a:buFont typeface="Encode Sans Semi Condensed"/>
              <a:buChar char="●"/>
            </a:pPr>
            <a:r>
              <a:rPr lang="en-GB" sz="1300">
                <a:latin typeface="Encode Sans Semi Condensed"/>
                <a:ea typeface="Encode Sans Semi Condensed"/>
                <a:cs typeface="Encode Sans Semi Condensed"/>
                <a:sym typeface="Encode Sans Semi Condensed"/>
              </a:rPr>
              <a:t>Product: 4,275 (0.4%) </a:t>
            </a:r>
            <a:endParaRPr sz="1300">
              <a:latin typeface="Encode Sans Semi Condensed"/>
              <a:ea typeface="Encode Sans Semi Condensed"/>
              <a:cs typeface="Encode Sans Semi Condensed"/>
              <a:sym typeface="Encode Sans Semi Condensed"/>
            </a:endParaRPr>
          </a:p>
          <a:p>
            <a:pPr marL="457200" lvl="0" indent="0" algn="l" rtl="0">
              <a:spcBef>
                <a:spcPts val="0"/>
              </a:spcBef>
              <a:spcAft>
                <a:spcPts val="0"/>
              </a:spcAft>
              <a:buNone/>
            </a:pPr>
            <a:endParaRPr>
              <a:latin typeface="Encode Sans Semi Condensed"/>
              <a:ea typeface="Encode Sans Semi Condensed"/>
              <a:cs typeface="Encode Sans Semi Condensed"/>
              <a:sym typeface="Encode Sans Semi Condensed"/>
            </a:endParaRPr>
          </a:p>
        </p:txBody>
      </p:sp>
      <p:sp>
        <p:nvSpPr>
          <p:cNvPr id="358" name="Google Shape;358;p43"/>
          <p:cNvSpPr txBox="1"/>
          <p:nvPr/>
        </p:nvSpPr>
        <p:spPr>
          <a:xfrm>
            <a:off x="6860300" y="2142500"/>
            <a:ext cx="2142600" cy="16008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SzPts val="1300"/>
              <a:buFont typeface="Encode Sans Semi Condensed"/>
              <a:buChar char="●"/>
            </a:pPr>
            <a:r>
              <a:rPr lang="en-GB" sz="1300">
                <a:latin typeface="Encode Sans Semi Condensed"/>
                <a:ea typeface="Encode Sans Semi Condensed"/>
                <a:cs typeface="Encode Sans Semi Condensed"/>
                <a:sym typeface="Encode Sans Semi Condensed"/>
              </a:rPr>
              <a:t>Negative values </a:t>
            </a:r>
            <a:br>
              <a:rPr lang="en-GB" sz="1300">
                <a:latin typeface="Encode Sans Semi Condensed"/>
                <a:ea typeface="Encode Sans Semi Condensed"/>
                <a:cs typeface="Encode Sans Semi Condensed"/>
                <a:sym typeface="Encode Sans Semi Condensed"/>
              </a:rPr>
            </a:br>
            <a:r>
              <a:rPr lang="en-GB" sz="1300">
                <a:latin typeface="Encode Sans Semi Condensed"/>
                <a:ea typeface="Encode Sans Semi Condensed"/>
                <a:cs typeface="Encode Sans Semi Condensed"/>
                <a:sym typeface="Encode Sans Semi Condensed"/>
              </a:rPr>
              <a:t>a. Quantity (1.9%)</a:t>
            </a:r>
            <a:endParaRPr sz="1300">
              <a:latin typeface="Encode Sans Semi Condensed"/>
              <a:ea typeface="Encode Sans Semi Condensed"/>
              <a:cs typeface="Encode Sans Semi Condensed"/>
              <a:sym typeface="Encode Sans Semi Condensed"/>
            </a:endParaRPr>
          </a:p>
          <a:p>
            <a:pPr marL="457200" lvl="0" indent="-311150" algn="l" rtl="0">
              <a:spcBef>
                <a:spcPts val="0"/>
              </a:spcBef>
              <a:spcAft>
                <a:spcPts val="0"/>
              </a:spcAft>
              <a:buSzPts val="1300"/>
              <a:buFont typeface="Encode Sans Semi Condensed"/>
              <a:buChar char="●"/>
            </a:pPr>
            <a:r>
              <a:rPr lang="en-GB" sz="1300">
                <a:latin typeface="Encode Sans Semi Condensed"/>
                <a:ea typeface="Encode Sans Semi Condensed"/>
                <a:cs typeface="Encode Sans Semi Condensed"/>
                <a:sym typeface="Encode Sans Semi Condensed"/>
              </a:rPr>
              <a:t>b. Amount</a:t>
            </a:r>
            <a:br>
              <a:rPr lang="en-GB" sz="1300">
                <a:latin typeface="Encode Sans Semi Condensed"/>
                <a:ea typeface="Encode Sans Semi Condensed"/>
                <a:cs typeface="Encode Sans Semi Condensed"/>
                <a:sym typeface="Encode Sans Semi Condensed"/>
              </a:rPr>
            </a:br>
            <a:r>
              <a:rPr lang="en-GB" sz="1300">
                <a:latin typeface="Encode Sans Semi Condensed"/>
                <a:ea typeface="Encode Sans Semi Condensed"/>
                <a:cs typeface="Encode Sans Semi Condensed"/>
                <a:sym typeface="Encode Sans Semi Condensed"/>
              </a:rPr>
              <a:t>(5 transactions)</a:t>
            </a:r>
            <a:endParaRPr sz="1300">
              <a:latin typeface="Encode Sans Semi Condensed"/>
              <a:ea typeface="Encode Sans Semi Condensed"/>
              <a:cs typeface="Encode Sans Semi Condensed"/>
              <a:sym typeface="Encode Sans Semi Condensed"/>
            </a:endParaRPr>
          </a:p>
          <a:p>
            <a:pPr marL="457200" lvl="0" indent="-311150" algn="l" rtl="0">
              <a:spcBef>
                <a:spcPts val="0"/>
              </a:spcBef>
              <a:spcAft>
                <a:spcPts val="0"/>
              </a:spcAft>
              <a:buSzPts val="1300"/>
              <a:buFont typeface="Encode Sans Semi Condensed"/>
              <a:buChar char="●"/>
            </a:pPr>
            <a:r>
              <a:rPr lang="en-GB" sz="1300">
                <a:latin typeface="Encode Sans Semi Condensed"/>
                <a:ea typeface="Encode Sans Semi Condensed"/>
                <a:cs typeface="Encode Sans Semi Condensed"/>
                <a:sym typeface="Encode Sans Semi Condensed"/>
              </a:rPr>
              <a:t>Due to adjustment of bad debt</a:t>
            </a:r>
            <a:endParaRPr sz="1300">
              <a:latin typeface="Encode Sans Semi Condensed"/>
              <a:ea typeface="Encode Sans Semi Condensed"/>
              <a:cs typeface="Encode Sans Semi Condensed"/>
              <a:sym typeface="Encode Sans Semi Condensed"/>
            </a:endParaRPr>
          </a:p>
          <a:p>
            <a:pPr marL="0" lvl="0" indent="0" algn="l" rtl="0">
              <a:spcBef>
                <a:spcPts val="0"/>
              </a:spcBef>
              <a:spcAft>
                <a:spcPts val="0"/>
              </a:spcAft>
              <a:buNone/>
            </a:pPr>
            <a:endParaRPr>
              <a:latin typeface="Encode Sans Semi Condensed"/>
              <a:ea typeface="Encode Sans Semi Condensed"/>
              <a:cs typeface="Encode Sans Semi Condensed"/>
              <a:sym typeface="Encode Sans Semi Condensed"/>
            </a:endParaRPr>
          </a:p>
        </p:txBody>
      </p:sp>
      <p:sp>
        <p:nvSpPr>
          <p:cNvPr id="359" name="Google Shape;359;p43"/>
          <p:cNvSpPr/>
          <p:nvPr/>
        </p:nvSpPr>
        <p:spPr>
          <a:xfrm>
            <a:off x="3398200" y="2684200"/>
            <a:ext cx="1296300" cy="2688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Encode Sans Semi Condensed"/>
                <a:ea typeface="Encode Sans Semi Condensed"/>
                <a:cs typeface="Encode Sans Semi Condensed"/>
                <a:sym typeface="Encode Sans Semi Condensed"/>
              </a:rPr>
              <a:t>Removed</a:t>
            </a:r>
            <a:endParaRPr>
              <a:latin typeface="Encode Sans Semi Condensed"/>
              <a:ea typeface="Encode Sans Semi Condensed"/>
              <a:cs typeface="Encode Sans Semi Condensed"/>
              <a:sym typeface="Encode Sans Semi Condensed"/>
            </a:endParaRPr>
          </a:p>
        </p:txBody>
      </p:sp>
      <p:sp>
        <p:nvSpPr>
          <p:cNvPr id="360" name="Google Shape;360;p43"/>
          <p:cNvSpPr txBox="1"/>
          <p:nvPr/>
        </p:nvSpPr>
        <p:spPr>
          <a:xfrm>
            <a:off x="5025575" y="2815450"/>
            <a:ext cx="20664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Encode Sans Semi Condensed"/>
              <a:ea typeface="Encode Sans Semi Condensed"/>
              <a:cs typeface="Encode Sans Semi Condensed"/>
              <a:sym typeface="Encode Sans Semi Condensed"/>
            </a:endParaRPr>
          </a:p>
          <a:p>
            <a:pPr marL="457200" lvl="0" indent="-317500" algn="l" rtl="0">
              <a:spcBef>
                <a:spcPts val="0"/>
              </a:spcBef>
              <a:spcAft>
                <a:spcPts val="0"/>
              </a:spcAft>
              <a:buSzPts val="1400"/>
              <a:buFont typeface="Encode Sans Semi Condensed"/>
              <a:buChar char="●"/>
            </a:pPr>
            <a:r>
              <a:rPr lang="en-GB">
                <a:latin typeface="Encode Sans Semi Condensed"/>
                <a:ea typeface="Encode Sans Semi Condensed"/>
                <a:cs typeface="Encode Sans Semi Condensed"/>
                <a:sym typeface="Encode Sans Semi Condensed"/>
              </a:rPr>
              <a:t>Customer_id: 235,151 (22.8%)</a:t>
            </a:r>
            <a:endParaRPr>
              <a:latin typeface="Encode Sans Semi Condensed"/>
              <a:ea typeface="Encode Sans Semi Condensed"/>
              <a:cs typeface="Encode Sans Semi Condensed"/>
              <a:sym typeface="Encode Sans Semi Condensed"/>
            </a:endParaRPr>
          </a:p>
          <a:p>
            <a:pPr marL="457200" lvl="0" indent="0" algn="l" rtl="0">
              <a:spcBef>
                <a:spcPts val="0"/>
              </a:spcBef>
              <a:spcAft>
                <a:spcPts val="0"/>
              </a:spcAft>
              <a:buNone/>
            </a:pPr>
            <a:endParaRPr>
              <a:latin typeface="Encode Sans Semi Condensed"/>
              <a:ea typeface="Encode Sans Semi Condensed"/>
              <a:cs typeface="Encode Sans Semi Condensed"/>
              <a:sym typeface="Encode Sans Semi Condensed"/>
            </a:endParaRPr>
          </a:p>
        </p:txBody>
      </p:sp>
      <p:sp>
        <p:nvSpPr>
          <p:cNvPr id="361" name="Google Shape;361;p43"/>
          <p:cNvSpPr/>
          <p:nvPr/>
        </p:nvSpPr>
        <p:spPr>
          <a:xfrm>
            <a:off x="5265950" y="3642300"/>
            <a:ext cx="1691700" cy="4242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1300">
                <a:latin typeface="Encode Sans Semi Condensed"/>
                <a:ea typeface="Encode Sans Semi Condensed"/>
                <a:cs typeface="Encode Sans Semi Condensed"/>
                <a:sym typeface="Encode Sans Semi Condensed"/>
              </a:rPr>
              <a:t>Assign bill no. as unique customer ID</a:t>
            </a:r>
            <a:endParaRPr sz="1300">
              <a:latin typeface="Encode Sans Semi Condensed"/>
              <a:ea typeface="Encode Sans Semi Condensed"/>
              <a:cs typeface="Encode Sans Semi Condensed"/>
              <a:sym typeface="Encode Sans Semi Condensed"/>
            </a:endParaRPr>
          </a:p>
        </p:txBody>
      </p:sp>
      <p:sp>
        <p:nvSpPr>
          <p:cNvPr id="362" name="Google Shape;362;p43"/>
          <p:cNvSpPr/>
          <p:nvPr/>
        </p:nvSpPr>
        <p:spPr>
          <a:xfrm>
            <a:off x="5379400" y="2684200"/>
            <a:ext cx="1296300" cy="2688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1300">
                <a:latin typeface="Encode Sans Semi Condensed"/>
                <a:ea typeface="Encode Sans Semi Condensed"/>
                <a:cs typeface="Encode Sans Semi Condensed"/>
                <a:sym typeface="Encode Sans Semi Condensed"/>
              </a:rPr>
              <a:t>Removed</a:t>
            </a:r>
            <a:endParaRPr sz="1300">
              <a:latin typeface="Encode Sans Semi Condensed"/>
              <a:ea typeface="Encode Sans Semi Condensed"/>
              <a:cs typeface="Encode Sans Semi Condensed"/>
              <a:sym typeface="Encode Sans Semi Condensed"/>
            </a:endParaRPr>
          </a:p>
        </p:txBody>
      </p:sp>
      <p:sp>
        <p:nvSpPr>
          <p:cNvPr id="363" name="Google Shape;363;p43"/>
          <p:cNvSpPr/>
          <p:nvPr/>
        </p:nvSpPr>
        <p:spPr>
          <a:xfrm>
            <a:off x="7284400" y="3522400"/>
            <a:ext cx="1296300" cy="2688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1300">
                <a:latin typeface="Encode Sans Semi Condensed"/>
                <a:ea typeface="Encode Sans Semi Condensed"/>
                <a:cs typeface="Encode Sans Semi Condensed"/>
                <a:sym typeface="Encode Sans Semi Condensed"/>
              </a:rPr>
              <a:t>Removed</a:t>
            </a:r>
            <a:endParaRPr/>
          </a:p>
        </p:txBody>
      </p:sp>
      <p:pic>
        <p:nvPicPr>
          <p:cNvPr id="364" name="Google Shape;364;p43"/>
          <p:cNvPicPr preferRelativeResize="0"/>
          <p:nvPr/>
        </p:nvPicPr>
        <p:blipFill>
          <a:blip r:embed="rId3">
            <a:alphaModFix/>
          </a:blip>
          <a:stretch>
            <a:fillRect/>
          </a:stretch>
        </p:blipFill>
        <p:spPr>
          <a:xfrm>
            <a:off x="4477425" y="180300"/>
            <a:ext cx="2828925" cy="585975"/>
          </a:xfrm>
          <a:prstGeom prst="rect">
            <a:avLst/>
          </a:prstGeom>
          <a:noFill/>
          <a:ln w="19050" cap="flat" cmpd="sng">
            <a:solidFill>
              <a:schemeClr val="accent4"/>
            </a:solidFill>
            <a:prstDash val="solid"/>
            <a:round/>
            <a:headEnd type="none" w="sm" len="sm"/>
            <a:tailEnd type="none" w="sm" len="sm"/>
          </a:ln>
        </p:spPr>
      </p:pic>
      <p:grpSp>
        <p:nvGrpSpPr>
          <p:cNvPr id="365" name="Google Shape;365;p43"/>
          <p:cNvGrpSpPr/>
          <p:nvPr/>
        </p:nvGrpSpPr>
        <p:grpSpPr>
          <a:xfrm>
            <a:off x="2355785" y="4655333"/>
            <a:ext cx="375341" cy="488340"/>
            <a:chOff x="-22811700" y="2700350"/>
            <a:chExt cx="200075" cy="297750"/>
          </a:xfrm>
        </p:grpSpPr>
        <p:sp>
          <p:nvSpPr>
            <p:cNvPr id="366" name="Google Shape;366;p43"/>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accent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3"/>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accent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3"/>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accent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9" name="Google Shape;369;p43"/>
          <p:cNvPicPr preferRelativeResize="0"/>
          <p:nvPr/>
        </p:nvPicPr>
        <p:blipFill>
          <a:blip r:embed="rId4">
            <a:alphaModFix/>
          </a:blip>
          <a:stretch>
            <a:fillRect/>
          </a:stretch>
        </p:blipFill>
        <p:spPr>
          <a:xfrm>
            <a:off x="4444088" y="4242925"/>
            <a:ext cx="2895600" cy="742950"/>
          </a:xfrm>
          <a:prstGeom prst="rect">
            <a:avLst/>
          </a:prstGeom>
          <a:noFill/>
          <a:ln w="19050" cap="flat" cmpd="sng">
            <a:solidFill>
              <a:schemeClr val="accent4"/>
            </a:solidFill>
            <a:prstDash val="solid"/>
            <a:round/>
            <a:headEnd type="none" w="sm" len="sm"/>
            <a:tailEnd type="none" w="sm" len="sm"/>
          </a:ln>
        </p:spPr>
      </p:pic>
      <p:sp>
        <p:nvSpPr>
          <p:cNvPr id="370" name="Google Shape;370;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44"/>
          <p:cNvSpPr txBox="1">
            <a:spLocks noGrp="1"/>
          </p:cNvSpPr>
          <p:nvPr>
            <p:ph type="body" idx="1"/>
          </p:nvPr>
        </p:nvSpPr>
        <p:spPr>
          <a:xfrm>
            <a:off x="3520925" y="336975"/>
            <a:ext cx="4896900" cy="491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200" b="1"/>
              <a:t>Pre Profiling Report</a:t>
            </a:r>
            <a:endParaRPr sz="1200" b="1"/>
          </a:p>
        </p:txBody>
      </p:sp>
      <p:sp>
        <p:nvSpPr>
          <p:cNvPr id="376" name="Google Shape;376;p44"/>
          <p:cNvSpPr txBox="1">
            <a:spLocks noGrp="1"/>
          </p:cNvSpPr>
          <p:nvPr>
            <p:ph type="title"/>
          </p:nvPr>
        </p:nvSpPr>
        <p:spPr>
          <a:xfrm>
            <a:off x="209025" y="1712250"/>
            <a:ext cx="26427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Exploratory Data Analysis (EDA)</a:t>
            </a:r>
            <a:endParaRPr/>
          </a:p>
        </p:txBody>
      </p:sp>
      <p:sp>
        <p:nvSpPr>
          <p:cNvPr id="377" name="Google Shape;377;p44"/>
          <p:cNvSpPr txBox="1"/>
          <p:nvPr/>
        </p:nvSpPr>
        <p:spPr>
          <a:xfrm>
            <a:off x="6870550" y="1350275"/>
            <a:ext cx="2101200" cy="44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300" b="1">
                <a:solidFill>
                  <a:srgbClr val="192E40"/>
                </a:solidFill>
                <a:latin typeface="Encode Sans Semi Condensed"/>
                <a:ea typeface="Encode Sans Semi Condensed"/>
                <a:cs typeface="Encode Sans Semi Condensed"/>
                <a:sym typeface="Encode Sans Semi Condensed"/>
              </a:rPr>
              <a:t>Unique Products sold: 5462</a:t>
            </a:r>
            <a:endParaRPr sz="1300" b="1">
              <a:solidFill>
                <a:srgbClr val="192E40"/>
              </a:solidFill>
              <a:latin typeface="Encode Sans Semi Condensed"/>
              <a:ea typeface="Encode Sans Semi Condensed"/>
              <a:cs typeface="Encode Sans Semi Condensed"/>
              <a:sym typeface="Encode Sans Semi Condensed"/>
            </a:endParaRPr>
          </a:p>
        </p:txBody>
      </p:sp>
      <p:sp>
        <p:nvSpPr>
          <p:cNvPr id="378" name="Google Shape;378;p44"/>
          <p:cNvSpPr txBox="1"/>
          <p:nvPr/>
        </p:nvSpPr>
        <p:spPr>
          <a:xfrm>
            <a:off x="3517750" y="945025"/>
            <a:ext cx="561000" cy="406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2300" b="1">
                <a:solidFill>
                  <a:srgbClr val="192E40"/>
                </a:solidFill>
                <a:latin typeface="Encode Sans Semi Condensed"/>
                <a:ea typeface="Encode Sans Semi Condensed"/>
                <a:cs typeface="Encode Sans Semi Condensed"/>
                <a:sym typeface="Encode Sans Semi Condensed"/>
              </a:rPr>
              <a:t>01</a:t>
            </a:r>
            <a:endParaRPr sz="2300" b="1">
              <a:solidFill>
                <a:srgbClr val="192E40"/>
              </a:solidFill>
              <a:latin typeface="Encode Sans Semi Condensed"/>
              <a:ea typeface="Encode Sans Semi Condensed"/>
              <a:cs typeface="Encode Sans Semi Condensed"/>
              <a:sym typeface="Encode Sans Semi Condensed"/>
            </a:endParaRPr>
          </a:p>
        </p:txBody>
      </p:sp>
      <p:sp>
        <p:nvSpPr>
          <p:cNvPr id="379" name="Google Shape;379;p44"/>
          <p:cNvSpPr txBox="1"/>
          <p:nvPr/>
        </p:nvSpPr>
        <p:spPr>
          <a:xfrm>
            <a:off x="3517750" y="1336675"/>
            <a:ext cx="2101800" cy="44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300" b="1">
                <a:solidFill>
                  <a:srgbClr val="192E40"/>
                </a:solidFill>
                <a:latin typeface="Encode Sans Semi Condensed"/>
                <a:ea typeface="Encode Sans Semi Condensed"/>
                <a:cs typeface="Encode Sans Semi Condensed"/>
                <a:sym typeface="Encode Sans Semi Condensed"/>
              </a:rPr>
              <a:t>Customers: </a:t>
            </a:r>
            <a:br>
              <a:rPr lang="en-GB" sz="1300" b="1">
                <a:solidFill>
                  <a:srgbClr val="192E40"/>
                </a:solidFill>
                <a:latin typeface="Encode Sans Semi Condensed"/>
                <a:ea typeface="Encode Sans Semi Condensed"/>
                <a:cs typeface="Encode Sans Semi Condensed"/>
                <a:sym typeface="Encode Sans Semi Condensed"/>
              </a:rPr>
            </a:br>
            <a:r>
              <a:rPr lang="en-GB" sz="1300" b="1">
                <a:solidFill>
                  <a:srgbClr val="192E40"/>
                </a:solidFill>
                <a:latin typeface="Encode Sans Semi Condensed"/>
                <a:ea typeface="Encode Sans Semi Condensed"/>
                <a:cs typeface="Encode Sans Semi Condensed"/>
                <a:sym typeface="Encode Sans Semi Condensed"/>
              </a:rPr>
              <a:t>9203</a:t>
            </a:r>
            <a:endParaRPr sz="1300" b="1">
              <a:solidFill>
                <a:srgbClr val="192E40"/>
              </a:solidFill>
              <a:latin typeface="Encode Sans Semi Condensed"/>
              <a:ea typeface="Encode Sans Semi Condensed"/>
              <a:cs typeface="Encode Sans Semi Condensed"/>
              <a:sym typeface="Encode Sans Semi Condensed"/>
            </a:endParaRPr>
          </a:p>
        </p:txBody>
      </p:sp>
      <p:sp>
        <p:nvSpPr>
          <p:cNvPr id="380" name="Google Shape;380;p44"/>
          <p:cNvSpPr txBox="1"/>
          <p:nvPr/>
        </p:nvSpPr>
        <p:spPr>
          <a:xfrm>
            <a:off x="5282200" y="945025"/>
            <a:ext cx="561000" cy="406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2300" b="1">
                <a:solidFill>
                  <a:srgbClr val="192E40"/>
                </a:solidFill>
                <a:latin typeface="Encode Sans Semi Condensed"/>
                <a:ea typeface="Encode Sans Semi Condensed"/>
                <a:cs typeface="Encode Sans Semi Condensed"/>
                <a:sym typeface="Encode Sans Semi Condensed"/>
              </a:rPr>
              <a:t>02</a:t>
            </a:r>
            <a:endParaRPr sz="2300" b="1">
              <a:solidFill>
                <a:srgbClr val="192E40"/>
              </a:solidFill>
              <a:latin typeface="Encode Sans Semi Condensed"/>
              <a:ea typeface="Encode Sans Semi Condensed"/>
              <a:cs typeface="Encode Sans Semi Condensed"/>
              <a:sym typeface="Encode Sans Semi Condensed"/>
            </a:endParaRPr>
          </a:p>
        </p:txBody>
      </p:sp>
      <p:sp>
        <p:nvSpPr>
          <p:cNvPr id="381" name="Google Shape;381;p44"/>
          <p:cNvSpPr txBox="1"/>
          <p:nvPr/>
        </p:nvSpPr>
        <p:spPr>
          <a:xfrm>
            <a:off x="5282200" y="1336675"/>
            <a:ext cx="2099700" cy="44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300" b="1">
                <a:solidFill>
                  <a:srgbClr val="192E40"/>
                </a:solidFill>
                <a:latin typeface="Encode Sans Semi Condensed"/>
                <a:ea typeface="Encode Sans Semi Condensed"/>
                <a:cs typeface="Encode Sans Semi Condensed"/>
                <a:sym typeface="Encode Sans Semi Condensed"/>
              </a:rPr>
              <a:t>Transactions: </a:t>
            </a:r>
            <a:br>
              <a:rPr lang="en-GB" sz="1300" b="1">
                <a:solidFill>
                  <a:srgbClr val="192E40"/>
                </a:solidFill>
                <a:latin typeface="Encode Sans Semi Condensed"/>
                <a:ea typeface="Encode Sans Semi Condensed"/>
                <a:cs typeface="Encode Sans Semi Condensed"/>
                <a:sym typeface="Encode Sans Semi Condensed"/>
              </a:rPr>
            </a:br>
            <a:r>
              <a:rPr lang="en-GB" sz="1300" b="1">
                <a:solidFill>
                  <a:srgbClr val="192E40"/>
                </a:solidFill>
                <a:latin typeface="Encode Sans Semi Condensed"/>
                <a:ea typeface="Encode Sans Semi Condensed"/>
                <a:cs typeface="Encode Sans Semi Condensed"/>
                <a:sym typeface="Encode Sans Semi Condensed"/>
              </a:rPr>
              <a:t>40,297</a:t>
            </a:r>
            <a:endParaRPr sz="1300" b="1">
              <a:solidFill>
                <a:srgbClr val="192E40"/>
              </a:solidFill>
              <a:latin typeface="Encode Sans Semi Condensed"/>
              <a:ea typeface="Encode Sans Semi Condensed"/>
              <a:cs typeface="Encode Sans Semi Condensed"/>
              <a:sym typeface="Encode Sans Semi Condensed"/>
            </a:endParaRPr>
          </a:p>
        </p:txBody>
      </p:sp>
      <p:sp>
        <p:nvSpPr>
          <p:cNvPr id="382" name="Google Shape;382;p44"/>
          <p:cNvSpPr txBox="1"/>
          <p:nvPr/>
        </p:nvSpPr>
        <p:spPr>
          <a:xfrm>
            <a:off x="6870550" y="963125"/>
            <a:ext cx="21021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GB" sz="2300" b="1">
                <a:solidFill>
                  <a:srgbClr val="192E40"/>
                </a:solidFill>
                <a:latin typeface="Encode Sans Semi Condensed"/>
                <a:ea typeface="Encode Sans Semi Condensed"/>
                <a:cs typeface="Encode Sans Semi Condensed"/>
                <a:sym typeface="Encode Sans Semi Condensed"/>
              </a:rPr>
              <a:t>03</a:t>
            </a:r>
            <a:endParaRPr sz="2300" b="1">
              <a:solidFill>
                <a:srgbClr val="192E40"/>
              </a:solidFill>
              <a:latin typeface="Encode Sans Semi Condensed"/>
              <a:ea typeface="Encode Sans Semi Condensed"/>
              <a:cs typeface="Encode Sans Semi Condensed"/>
              <a:sym typeface="Encode Sans Semi Condensed"/>
            </a:endParaRPr>
          </a:p>
        </p:txBody>
      </p:sp>
      <p:sp>
        <p:nvSpPr>
          <p:cNvPr id="383" name="Google Shape;383;p44"/>
          <p:cNvSpPr txBox="1"/>
          <p:nvPr/>
        </p:nvSpPr>
        <p:spPr>
          <a:xfrm>
            <a:off x="3529600" y="2639525"/>
            <a:ext cx="2100600" cy="406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2300" b="1">
                <a:solidFill>
                  <a:srgbClr val="192E40"/>
                </a:solidFill>
                <a:latin typeface="Encode Sans Semi Condensed"/>
                <a:ea typeface="Encode Sans Semi Condensed"/>
                <a:cs typeface="Encode Sans Semi Condensed"/>
                <a:sym typeface="Encode Sans Semi Condensed"/>
              </a:rPr>
              <a:t>04</a:t>
            </a:r>
            <a:endParaRPr sz="2300" b="1">
              <a:solidFill>
                <a:srgbClr val="192E40"/>
              </a:solidFill>
              <a:latin typeface="Encode Sans Semi Condensed"/>
              <a:ea typeface="Encode Sans Semi Condensed"/>
              <a:cs typeface="Encode Sans Semi Condensed"/>
              <a:sym typeface="Encode Sans Semi Condensed"/>
            </a:endParaRPr>
          </a:p>
        </p:txBody>
      </p:sp>
      <p:sp>
        <p:nvSpPr>
          <p:cNvPr id="384" name="Google Shape;384;p44"/>
          <p:cNvSpPr txBox="1"/>
          <p:nvPr/>
        </p:nvSpPr>
        <p:spPr>
          <a:xfrm>
            <a:off x="3529600" y="3026675"/>
            <a:ext cx="2099700" cy="44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300" b="1">
                <a:solidFill>
                  <a:srgbClr val="192E40"/>
                </a:solidFill>
                <a:latin typeface="Encode Sans Semi Condensed"/>
                <a:ea typeface="Encode Sans Semi Condensed"/>
                <a:cs typeface="Encode Sans Semi Condensed"/>
                <a:sym typeface="Encode Sans Semi Condensed"/>
              </a:rPr>
              <a:t>Countries: 43</a:t>
            </a:r>
            <a:endParaRPr sz="1300" b="1">
              <a:solidFill>
                <a:srgbClr val="192E40"/>
              </a:solidFill>
              <a:latin typeface="Encode Sans Semi Condensed"/>
              <a:ea typeface="Encode Sans Semi Condensed"/>
              <a:cs typeface="Encode Sans Semi Condensed"/>
              <a:sym typeface="Encode Sans Semi Condensed"/>
            </a:endParaRPr>
          </a:p>
        </p:txBody>
      </p:sp>
      <p:sp>
        <p:nvSpPr>
          <p:cNvPr id="385" name="Google Shape;385;p44"/>
          <p:cNvSpPr txBox="1"/>
          <p:nvPr/>
        </p:nvSpPr>
        <p:spPr>
          <a:xfrm>
            <a:off x="5282200" y="2639525"/>
            <a:ext cx="2100600" cy="406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2300" b="1">
                <a:solidFill>
                  <a:srgbClr val="192E40"/>
                </a:solidFill>
                <a:latin typeface="Encode Sans Semi Condensed"/>
                <a:ea typeface="Encode Sans Semi Condensed"/>
                <a:cs typeface="Encode Sans Semi Condensed"/>
                <a:sym typeface="Encode Sans Semi Condensed"/>
              </a:rPr>
              <a:t>05</a:t>
            </a:r>
            <a:endParaRPr sz="2300" b="1">
              <a:solidFill>
                <a:srgbClr val="192E40"/>
              </a:solidFill>
              <a:latin typeface="Encode Sans Semi Condensed"/>
              <a:ea typeface="Encode Sans Semi Condensed"/>
              <a:cs typeface="Encode Sans Semi Condensed"/>
              <a:sym typeface="Encode Sans Semi Condensed"/>
            </a:endParaRPr>
          </a:p>
        </p:txBody>
      </p:sp>
      <p:sp>
        <p:nvSpPr>
          <p:cNvPr id="386" name="Google Shape;386;p44"/>
          <p:cNvSpPr txBox="1"/>
          <p:nvPr/>
        </p:nvSpPr>
        <p:spPr>
          <a:xfrm>
            <a:off x="5282200" y="3026675"/>
            <a:ext cx="1287000" cy="1243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b="1">
                <a:solidFill>
                  <a:srgbClr val="192E40"/>
                </a:solidFill>
                <a:latin typeface="Encode Sans Semi Condensed"/>
                <a:ea typeface="Encode Sans Semi Condensed"/>
                <a:cs typeface="Encode Sans Semi Condensed"/>
                <a:sym typeface="Encode Sans Semi Condensed"/>
              </a:rPr>
              <a:t>Higher transactions were fulfilled towards the end of the year</a:t>
            </a:r>
            <a:endParaRPr sz="1200" b="1">
              <a:solidFill>
                <a:srgbClr val="192E40"/>
              </a:solidFill>
              <a:latin typeface="Encode Sans Semi Condensed"/>
              <a:ea typeface="Encode Sans Semi Condensed"/>
              <a:cs typeface="Encode Sans Semi Condensed"/>
              <a:sym typeface="Encode Sans Semi Condensed"/>
            </a:endParaRPr>
          </a:p>
        </p:txBody>
      </p:sp>
      <p:sp>
        <p:nvSpPr>
          <p:cNvPr id="387" name="Google Shape;387;p44"/>
          <p:cNvSpPr txBox="1"/>
          <p:nvPr/>
        </p:nvSpPr>
        <p:spPr>
          <a:xfrm>
            <a:off x="6806200" y="2639525"/>
            <a:ext cx="2100600" cy="406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2300" b="1">
                <a:solidFill>
                  <a:srgbClr val="192E40"/>
                </a:solidFill>
                <a:latin typeface="Encode Sans Semi Condensed"/>
                <a:ea typeface="Encode Sans Semi Condensed"/>
                <a:cs typeface="Encode Sans Semi Condensed"/>
                <a:sym typeface="Encode Sans Semi Condensed"/>
              </a:rPr>
              <a:t>06</a:t>
            </a:r>
            <a:endParaRPr sz="2300" b="1">
              <a:solidFill>
                <a:srgbClr val="192E40"/>
              </a:solidFill>
              <a:latin typeface="Encode Sans Semi Condensed"/>
              <a:ea typeface="Encode Sans Semi Condensed"/>
              <a:cs typeface="Encode Sans Semi Condensed"/>
              <a:sym typeface="Encode Sans Semi Condensed"/>
            </a:endParaRPr>
          </a:p>
        </p:txBody>
      </p:sp>
      <p:sp>
        <p:nvSpPr>
          <p:cNvPr id="388" name="Google Shape;388;p44"/>
          <p:cNvSpPr txBox="1"/>
          <p:nvPr/>
        </p:nvSpPr>
        <p:spPr>
          <a:xfrm>
            <a:off x="6806200" y="3026675"/>
            <a:ext cx="2099700" cy="44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b="1">
                <a:solidFill>
                  <a:srgbClr val="192E40"/>
                </a:solidFill>
                <a:latin typeface="Encode Sans Semi Condensed"/>
                <a:ea typeface="Encode Sans Semi Condensed"/>
                <a:cs typeface="Encode Sans Semi Condensed"/>
                <a:sym typeface="Encode Sans Semi Condensed"/>
              </a:rPr>
              <a:t>Majority of the customers were UK</a:t>
            </a:r>
            <a:endParaRPr sz="1200" b="1">
              <a:solidFill>
                <a:srgbClr val="192E40"/>
              </a:solidFill>
              <a:latin typeface="Encode Sans Semi Condensed"/>
              <a:ea typeface="Encode Sans Semi Condensed"/>
              <a:cs typeface="Encode Sans Semi Condensed"/>
              <a:sym typeface="Encode Sans Semi Condensed"/>
            </a:endParaRPr>
          </a:p>
        </p:txBody>
      </p:sp>
      <p:grpSp>
        <p:nvGrpSpPr>
          <p:cNvPr id="389" name="Google Shape;389;p44"/>
          <p:cNvGrpSpPr/>
          <p:nvPr/>
        </p:nvGrpSpPr>
        <p:grpSpPr>
          <a:xfrm>
            <a:off x="2140752" y="4542281"/>
            <a:ext cx="561141" cy="491711"/>
            <a:chOff x="3282325" y="2035675"/>
            <a:chExt cx="459575" cy="454825"/>
          </a:xfrm>
        </p:grpSpPr>
        <p:sp>
          <p:nvSpPr>
            <p:cNvPr id="390" name="Google Shape;390;p4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 name="Google Shape;391;p4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 name="Google Shape;392;p4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 name="Google Shape;393;p4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94" name="Google Shape;394;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5"/>
          <p:cNvSpPr txBox="1">
            <a:spLocks noGrp="1"/>
          </p:cNvSpPr>
          <p:nvPr>
            <p:ph type="body" idx="1"/>
          </p:nvPr>
        </p:nvSpPr>
        <p:spPr>
          <a:xfrm>
            <a:off x="3520925" y="184575"/>
            <a:ext cx="4896900" cy="491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100" b="1"/>
              <a:t>Number of customers by country</a:t>
            </a:r>
            <a:endParaRPr sz="1100" b="1"/>
          </a:p>
        </p:txBody>
      </p:sp>
      <p:sp>
        <p:nvSpPr>
          <p:cNvPr id="400" name="Google Shape;400;p45"/>
          <p:cNvSpPr txBox="1">
            <a:spLocks noGrp="1"/>
          </p:cNvSpPr>
          <p:nvPr>
            <p:ph type="title"/>
          </p:nvPr>
        </p:nvSpPr>
        <p:spPr>
          <a:xfrm>
            <a:off x="209025" y="1712250"/>
            <a:ext cx="26427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Exploratory Data Analysis (EDA)</a:t>
            </a:r>
            <a:endParaRPr/>
          </a:p>
        </p:txBody>
      </p:sp>
      <p:sp>
        <p:nvSpPr>
          <p:cNvPr id="401" name="Google Shape;401;p45"/>
          <p:cNvSpPr txBox="1">
            <a:spLocks noGrp="1"/>
          </p:cNvSpPr>
          <p:nvPr>
            <p:ph type="body" idx="1"/>
          </p:nvPr>
        </p:nvSpPr>
        <p:spPr>
          <a:xfrm>
            <a:off x="3520925" y="2775375"/>
            <a:ext cx="4896900" cy="4917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100" b="1"/>
              <a:t>Total sales by country</a:t>
            </a:r>
            <a:endParaRPr sz="1100" b="1"/>
          </a:p>
        </p:txBody>
      </p:sp>
      <p:pic>
        <p:nvPicPr>
          <p:cNvPr id="402" name="Google Shape;402;p45"/>
          <p:cNvPicPr preferRelativeResize="0"/>
          <p:nvPr/>
        </p:nvPicPr>
        <p:blipFill>
          <a:blip r:embed="rId3">
            <a:alphaModFix/>
          </a:blip>
          <a:stretch>
            <a:fillRect/>
          </a:stretch>
        </p:blipFill>
        <p:spPr>
          <a:xfrm>
            <a:off x="3041250" y="3030850"/>
            <a:ext cx="5864151" cy="2112650"/>
          </a:xfrm>
          <a:prstGeom prst="rect">
            <a:avLst/>
          </a:prstGeom>
          <a:noFill/>
          <a:ln>
            <a:noFill/>
          </a:ln>
        </p:spPr>
      </p:pic>
      <p:pic>
        <p:nvPicPr>
          <p:cNvPr id="403" name="Google Shape;403;p45"/>
          <p:cNvPicPr preferRelativeResize="0"/>
          <p:nvPr/>
        </p:nvPicPr>
        <p:blipFill>
          <a:blip r:embed="rId4">
            <a:alphaModFix/>
          </a:blip>
          <a:stretch>
            <a:fillRect/>
          </a:stretch>
        </p:blipFill>
        <p:spPr>
          <a:xfrm>
            <a:off x="3072400" y="470300"/>
            <a:ext cx="5864151" cy="2305075"/>
          </a:xfrm>
          <a:prstGeom prst="rect">
            <a:avLst/>
          </a:prstGeom>
          <a:noFill/>
          <a:ln>
            <a:noFill/>
          </a:ln>
        </p:spPr>
      </p:pic>
      <p:grpSp>
        <p:nvGrpSpPr>
          <p:cNvPr id="404" name="Google Shape;404;p45"/>
          <p:cNvGrpSpPr/>
          <p:nvPr/>
        </p:nvGrpSpPr>
        <p:grpSpPr>
          <a:xfrm>
            <a:off x="2140752" y="4542281"/>
            <a:ext cx="561141" cy="491711"/>
            <a:chOff x="3282325" y="2035675"/>
            <a:chExt cx="459575" cy="454825"/>
          </a:xfrm>
        </p:grpSpPr>
        <p:sp>
          <p:nvSpPr>
            <p:cNvPr id="405" name="Google Shape;405;p4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 name="Google Shape;406;p4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 name="Google Shape;407;p4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 name="Google Shape;408;p4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9" name="Google Shape;409;p45"/>
          <p:cNvSpPr txBox="1"/>
          <p:nvPr/>
        </p:nvSpPr>
        <p:spPr>
          <a:xfrm>
            <a:off x="3797200" y="676275"/>
            <a:ext cx="1020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b="1">
                <a:latin typeface="Encode Sans Semi Condensed"/>
                <a:ea typeface="Encode Sans Semi Condensed"/>
                <a:cs typeface="Encode Sans Semi Condensed"/>
                <a:sym typeface="Encode Sans Semi Condensed"/>
              </a:rPr>
              <a:t>93%</a:t>
            </a:r>
            <a:endParaRPr sz="1800" b="1">
              <a:latin typeface="Encode Sans Semi Condensed"/>
              <a:ea typeface="Encode Sans Semi Condensed"/>
              <a:cs typeface="Encode Sans Semi Condensed"/>
              <a:sym typeface="Encode Sans Semi Condensed"/>
            </a:endParaRPr>
          </a:p>
        </p:txBody>
      </p:sp>
      <p:sp>
        <p:nvSpPr>
          <p:cNvPr id="410" name="Google Shape;410;p45"/>
          <p:cNvSpPr txBox="1"/>
          <p:nvPr/>
        </p:nvSpPr>
        <p:spPr>
          <a:xfrm>
            <a:off x="3797200" y="3343275"/>
            <a:ext cx="1020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b="1">
                <a:latin typeface="Encode Sans Semi Condensed"/>
                <a:ea typeface="Encode Sans Semi Condensed"/>
                <a:cs typeface="Encode Sans Semi Condensed"/>
                <a:sym typeface="Encode Sans Semi Condensed"/>
              </a:rPr>
              <a:t>84%</a:t>
            </a:r>
            <a:endParaRPr sz="1800" b="1">
              <a:latin typeface="Encode Sans Semi Condensed"/>
              <a:ea typeface="Encode Sans Semi Condensed"/>
              <a:cs typeface="Encode Sans Semi Condensed"/>
              <a:sym typeface="Encode Sans Semi Condensed"/>
            </a:endParaRPr>
          </a:p>
        </p:txBody>
      </p:sp>
      <p:sp>
        <p:nvSpPr>
          <p:cNvPr id="411" name="Google Shape;411;p4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46"/>
          <p:cNvSpPr txBox="1">
            <a:spLocks noGrp="1"/>
          </p:cNvSpPr>
          <p:nvPr>
            <p:ph type="body" idx="1"/>
          </p:nvPr>
        </p:nvSpPr>
        <p:spPr>
          <a:xfrm>
            <a:off x="3520925" y="1175175"/>
            <a:ext cx="4896900" cy="2002800"/>
          </a:xfrm>
          <a:prstGeom prst="rect">
            <a:avLst/>
          </a:prstGeom>
        </p:spPr>
        <p:txBody>
          <a:bodyPr spcFirstLastPara="1" wrap="square" lIns="91425" tIns="91425" rIns="91425" bIns="91425" anchor="ctr" anchorCtr="0">
            <a:noAutofit/>
          </a:bodyPr>
          <a:lstStyle/>
          <a:p>
            <a:pPr marL="0" lvl="0" indent="0" algn="l" rtl="0">
              <a:spcBef>
                <a:spcPts val="1100"/>
              </a:spcBef>
              <a:spcAft>
                <a:spcPts val="0"/>
              </a:spcAft>
              <a:buNone/>
            </a:pPr>
            <a:r>
              <a:rPr lang="en-GB" sz="4450" b="1">
                <a:solidFill>
                  <a:srgbClr val="000000"/>
                </a:solidFill>
                <a:highlight>
                  <a:srgbClr val="FFFFFF"/>
                </a:highlight>
                <a:latin typeface="Arial"/>
                <a:ea typeface="Arial"/>
                <a:cs typeface="Arial"/>
                <a:sym typeface="Arial"/>
              </a:rPr>
              <a:t>United Kingdom</a:t>
            </a:r>
            <a:endParaRPr sz="4450" b="1">
              <a:solidFill>
                <a:srgbClr val="000000"/>
              </a:solidFill>
              <a:highlight>
                <a:srgbClr val="FFFFFF"/>
              </a:highlight>
              <a:latin typeface="Arial"/>
              <a:ea typeface="Arial"/>
              <a:cs typeface="Arial"/>
              <a:sym typeface="Arial"/>
            </a:endParaRPr>
          </a:p>
          <a:p>
            <a:pPr marL="0" lvl="0" indent="0" algn="l" rtl="0">
              <a:spcBef>
                <a:spcPts val="0"/>
              </a:spcBef>
              <a:spcAft>
                <a:spcPts val="1600"/>
              </a:spcAft>
              <a:buNone/>
            </a:pPr>
            <a:endParaRPr sz="1100" b="1"/>
          </a:p>
        </p:txBody>
      </p:sp>
      <p:sp>
        <p:nvSpPr>
          <p:cNvPr id="417" name="Google Shape;417;p46"/>
          <p:cNvSpPr txBox="1">
            <a:spLocks noGrp="1"/>
          </p:cNvSpPr>
          <p:nvPr>
            <p:ph type="title"/>
          </p:nvPr>
        </p:nvSpPr>
        <p:spPr>
          <a:xfrm>
            <a:off x="209025" y="1712250"/>
            <a:ext cx="26427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Exploratory Data Analysis (EDA)</a:t>
            </a:r>
            <a:endParaRPr/>
          </a:p>
        </p:txBody>
      </p:sp>
      <p:pic>
        <p:nvPicPr>
          <p:cNvPr id="418" name="Google Shape;418;p46"/>
          <p:cNvPicPr preferRelativeResize="0"/>
          <p:nvPr/>
        </p:nvPicPr>
        <p:blipFill>
          <a:blip r:embed="rId3">
            <a:alphaModFix/>
          </a:blip>
          <a:stretch>
            <a:fillRect/>
          </a:stretch>
        </p:blipFill>
        <p:spPr>
          <a:xfrm>
            <a:off x="6373975" y="2375475"/>
            <a:ext cx="2112650" cy="1291475"/>
          </a:xfrm>
          <a:prstGeom prst="rect">
            <a:avLst/>
          </a:prstGeom>
          <a:noFill/>
          <a:ln>
            <a:noFill/>
          </a:ln>
        </p:spPr>
      </p:pic>
      <p:sp>
        <p:nvSpPr>
          <p:cNvPr id="419" name="Google Shape;419;p46"/>
          <p:cNvSpPr txBox="1">
            <a:spLocks noGrp="1"/>
          </p:cNvSpPr>
          <p:nvPr>
            <p:ph type="title"/>
          </p:nvPr>
        </p:nvSpPr>
        <p:spPr>
          <a:xfrm>
            <a:off x="2389625" y="4339350"/>
            <a:ext cx="619800" cy="75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00"/>
              <a:t>UK</a:t>
            </a:r>
            <a:endParaRPr sz="1000"/>
          </a:p>
        </p:txBody>
      </p:sp>
      <p:sp>
        <p:nvSpPr>
          <p:cNvPr id="420" name="Google Shape;420;p46"/>
          <p:cNvSpPr/>
          <p:nvPr/>
        </p:nvSpPr>
        <p:spPr>
          <a:xfrm>
            <a:off x="2389625" y="4556850"/>
            <a:ext cx="355275" cy="445576"/>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t>9</a:t>
            </a:fld>
            <a:endParaRPr/>
          </a:p>
        </p:txBody>
      </p:sp>
    </p:spTree>
  </p:cSld>
  <p:clrMapOvr>
    <a:masterClrMapping/>
  </p:clrMapOvr>
</p:sld>
</file>

<file path=ppt/theme/theme1.xml><?xml version="1.0" encoding="utf-8"?>
<a:theme xmlns:a="http://schemas.openxmlformats.org/drawingml/2006/main" name="Successful Online Business Infographics by Slidesgo">
  <a:themeElements>
    <a:clrScheme name="Simple Light">
      <a:dk1>
        <a:srgbClr val="000000"/>
      </a:dk1>
      <a:lt1>
        <a:srgbClr val="FFFFFF"/>
      </a:lt1>
      <a:dk2>
        <a:srgbClr val="666666"/>
      </a:dk2>
      <a:lt2>
        <a:srgbClr val="D9D9D9"/>
      </a:lt2>
      <a:accent1>
        <a:srgbClr val="80AECA"/>
      </a:accent1>
      <a:accent2>
        <a:srgbClr val="759BBB"/>
      </a:accent2>
      <a:accent3>
        <a:srgbClr val="5282AF"/>
      </a:accent3>
      <a:accent4>
        <a:srgbClr val="E2A295"/>
      </a:accent4>
      <a:accent5>
        <a:srgbClr val="BE969B"/>
      </a:accent5>
      <a:accent6>
        <a:srgbClr val="7A88AC"/>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odern Annual Report by Slidesgo">
  <a:themeElements>
    <a:clrScheme name="Simple Light">
      <a:dk1>
        <a:srgbClr val="192E40"/>
      </a:dk1>
      <a:lt1>
        <a:srgbClr val="FCFCFC"/>
      </a:lt1>
      <a:dk2>
        <a:srgbClr val="192E40"/>
      </a:dk2>
      <a:lt2>
        <a:srgbClr val="EBF3F8"/>
      </a:lt2>
      <a:accent1>
        <a:srgbClr val="192E40"/>
      </a:accent1>
      <a:accent2>
        <a:srgbClr val="FFC479"/>
      </a:accent2>
      <a:accent3>
        <a:srgbClr val="FF9179"/>
      </a:accent3>
      <a:accent4>
        <a:srgbClr val="192E40"/>
      </a:accent4>
      <a:accent5>
        <a:srgbClr val="CBD9E2"/>
      </a:accent5>
      <a:accent6>
        <a:srgbClr val="FFC479"/>
      </a:accent6>
      <a:hlink>
        <a:srgbClr val="192E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1246</Words>
  <Application>Microsoft Office PowerPoint</Application>
  <PresentationFormat>On-screen Show (16:9)</PresentationFormat>
  <Paragraphs>247</Paragraphs>
  <Slides>22</Slides>
  <Notes>22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22</vt:i4>
      </vt:variant>
    </vt:vector>
  </HeadingPairs>
  <TitlesOfParts>
    <vt:vector size="32" baseType="lpstr">
      <vt:lpstr>Roboto</vt:lpstr>
      <vt:lpstr>Montserrat</vt:lpstr>
      <vt:lpstr>Fira Sans Extra Condensed</vt:lpstr>
      <vt:lpstr>Muli</vt:lpstr>
      <vt:lpstr>Fira Sans Extra Condensed SemiBold</vt:lpstr>
      <vt:lpstr>Encode Sans Semi Condensed</vt:lpstr>
      <vt:lpstr>Arial</vt:lpstr>
      <vt:lpstr>Caveat</vt:lpstr>
      <vt:lpstr>Successful Online Business Infographics by Slidesgo</vt:lpstr>
      <vt:lpstr>Modern Annual Report by Slidesgo</vt:lpstr>
      <vt:lpstr>Customer Segmentation for online retail</vt:lpstr>
      <vt:lpstr>01</vt:lpstr>
      <vt:lpstr>01</vt:lpstr>
      <vt:lpstr>01</vt:lpstr>
      <vt:lpstr>01</vt:lpstr>
      <vt:lpstr>01</vt:lpstr>
      <vt:lpstr>Exploratory Data Analysis (EDA)</vt:lpstr>
      <vt:lpstr>Exploratory Data Analysis (EDA)</vt:lpstr>
      <vt:lpstr>Exploratory Data Analysis (EDA)</vt:lpstr>
      <vt:lpstr>Exploratory Data Analysis (EDA) </vt:lpstr>
      <vt:lpstr>Exploratory Data Analysis (EDA)</vt:lpstr>
      <vt:lpstr>Cohort Analysis for retention helps to understand how many customers continue to be active users in the days/weeks/months</vt:lpstr>
      <vt:lpstr>Cohort Analysis</vt:lpstr>
      <vt:lpstr>Recency  How recently did the customer make a purchase? Frequency How often do they purchase? Monetary How much do they spend?</vt:lpstr>
      <vt:lpstr>Clustering</vt:lpstr>
      <vt:lpstr>K-means </vt:lpstr>
      <vt:lpstr>K-means </vt:lpstr>
      <vt:lpstr>t-SNE reduce the dimension into 2D</vt:lpstr>
      <vt:lpstr>Conclusion</vt:lpstr>
      <vt:lpstr>Recommendation</vt:lpstr>
      <vt:lpstr>Improvement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Segmentation for online retail</dc:title>
  <cp:lastModifiedBy>Darien Ang</cp:lastModifiedBy>
  <cp:revision>1</cp:revision>
  <dcterms:modified xsi:type="dcterms:W3CDTF">2022-04-08T17:31:11Z</dcterms:modified>
</cp:coreProperties>
</file>